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97" r:id="rId3"/>
    <p:sldId id="299" r:id="rId4"/>
    <p:sldId id="298" r:id="rId5"/>
    <p:sldId id="309" r:id="rId6"/>
    <p:sldId id="310" r:id="rId7"/>
    <p:sldId id="311" r:id="rId8"/>
    <p:sldId id="312" r:id="rId9"/>
    <p:sldId id="308" r:id="rId10"/>
    <p:sldId id="313" r:id="rId11"/>
    <p:sldId id="314" r:id="rId12"/>
    <p:sldId id="315" r:id="rId13"/>
    <p:sldId id="316" r:id="rId14"/>
    <p:sldId id="317" r:id="rId15"/>
    <p:sldId id="318" r:id="rId16"/>
    <p:sldId id="320" r:id="rId17"/>
    <p:sldId id="321" r:id="rId18"/>
    <p:sldId id="319" r:id="rId19"/>
    <p:sldId id="323" r:id="rId20"/>
    <p:sldId id="322" r:id="rId21"/>
    <p:sldId id="26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19" autoAdjust="0"/>
  </p:normalViewPr>
  <p:slideViewPr>
    <p:cSldViewPr snapToGrid="0">
      <p:cViewPr varScale="1">
        <p:scale>
          <a:sx n="104" d="100"/>
          <a:sy n="104"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C06BE-86BB-42EF-869A-75100D747BFD}" type="datetimeFigureOut">
              <a:rPr lang="en-GB" smtClean="0"/>
              <a:t>12/02/2025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F279A5-D459-4AC5-B63F-863DCE08B719}" type="slidenum">
              <a:rPr lang="en-GB" smtClean="0"/>
              <a:t>‹#›</a:t>
            </a:fld>
            <a:endParaRPr lang="en-GB"/>
          </a:p>
        </p:txBody>
      </p:sp>
    </p:spTree>
    <p:extLst>
      <p:ext uri="{BB962C8B-B14F-4D97-AF65-F5344CB8AC3E}">
        <p14:creationId xmlns:p14="http://schemas.microsoft.com/office/powerpoint/2010/main" val="613752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461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030C0-D1E6-6EE0-73BB-A445B4B8A3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CD76D0-746E-473C-4E4B-21FE741109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ED70C1-6A35-F48F-1F36-495AD3BB3E79}"/>
              </a:ext>
            </a:extLst>
          </p:cNvPr>
          <p:cNvSpPr>
            <a:spLocks noGrp="1"/>
          </p:cNvSpPr>
          <p:nvPr>
            <p:ph type="body" idx="1"/>
          </p:nvPr>
        </p:nvSpPr>
        <p:spPr/>
        <p:txBody>
          <a:bodyPr/>
          <a:lstStyle/>
          <a:p>
            <a:r>
              <a:rPr lang="en-GB" dirty="0"/>
              <a:t>If you have experience with multilevel models, this is very similar to the transformation from a “wide” dataset, where every row corresponds to a participant, to a “long” dataset, where every row corresponds to a participants’ measurement occasions: measurement occasions are nested within participants. </a:t>
            </a:r>
          </a:p>
          <a:p>
            <a:r>
              <a:rPr lang="en-GB" dirty="0"/>
              <a:t>The idea is that every participant contributes different “periods” to the dataset, different time intervals. Participant #1 contributes only 3 periods, that is, there are observations of this participant up until the point when he reported the event, initiation of intercourse. Participant #2 contributes 6 periods, up until the point the study stopped. No event was ever recorded during these periods. Participant #17 only contributed one period, since he experienced the event within this initial period. </a:t>
            </a: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5D581573-671F-1B78-521D-2286A8BA77F0}"/>
              </a:ext>
            </a:extLst>
          </p:cNvPr>
          <p:cNvSpPr>
            <a:spLocks noGrp="1"/>
          </p:cNvSpPr>
          <p:nvPr>
            <p:ph type="sldNum" sz="quarter" idx="5"/>
          </p:nvPr>
        </p:nvSpPr>
        <p:spPr/>
        <p:txBody>
          <a:bodyPr/>
          <a:lstStyle/>
          <a:p>
            <a:fld id="{9FFE7074-E719-4A72-A131-51638B034415}" type="slidenum">
              <a:rPr lang="en-GB" smtClean="0"/>
              <a:t>10</a:t>
            </a:fld>
            <a:endParaRPr lang="en-GB"/>
          </a:p>
        </p:txBody>
      </p:sp>
    </p:spTree>
    <p:extLst>
      <p:ext uri="{BB962C8B-B14F-4D97-AF65-F5344CB8AC3E}">
        <p14:creationId xmlns:p14="http://schemas.microsoft.com/office/powerpoint/2010/main" val="1828841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D3EC5-85FF-5C07-EB98-9EE5A1EC79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4BF220-55B4-7773-4896-A4C1FCAC56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C7D059-5392-1E55-A6F1-DF0816921C3B}"/>
              </a:ext>
            </a:extLst>
          </p:cNvPr>
          <p:cNvSpPr>
            <a:spLocks noGrp="1"/>
          </p:cNvSpPr>
          <p:nvPr>
            <p:ph type="body" idx="1"/>
          </p:nvPr>
        </p:nvSpPr>
        <p:spPr/>
        <p:txBody>
          <a:bodyPr/>
          <a:lstStyle/>
          <a:p>
            <a:r>
              <a:rPr lang="en-GB" dirty="0"/>
              <a:t>Once we have structured the dataset in this way, we can create a set of dummies for each time period: these dummies are set to 1  in the time period they represent, and 0 in all the other periods. </a:t>
            </a:r>
          </a:p>
          <a:p>
            <a:r>
              <a:rPr lang="en-GB" dirty="0"/>
              <a:t>In this way, once we estimate intercepts alpha for each time period, these are only “switched on” during that time period: by multiplying the dummy time period index with the alpha intercept, the intercept is only relevant in its specific time period </a:t>
            </a:r>
          </a:p>
          <a:p>
            <a:r>
              <a:rPr lang="en-GB" dirty="0"/>
              <a:t>I tried to represent here that when we are considering period 7, for example, the only parameter alpha that remain when we multiplicate the dummies by the alphas, is alpha 7, -2.40. </a:t>
            </a:r>
          </a:p>
        </p:txBody>
      </p:sp>
      <p:sp>
        <p:nvSpPr>
          <p:cNvPr id="4" name="Slide Number Placeholder 3">
            <a:extLst>
              <a:ext uri="{FF2B5EF4-FFF2-40B4-BE49-F238E27FC236}">
                <a16:creationId xmlns:a16="http://schemas.microsoft.com/office/drawing/2014/main" id="{8ED505C1-FBDC-9412-D265-0252810F7621}"/>
              </a:ext>
            </a:extLst>
          </p:cNvPr>
          <p:cNvSpPr>
            <a:spLocks noGrp="1"/>
          </p:cNvSpPr>
          <p:nvPr>
            <p:ph type="sldNum" sz="quarter" idx="5"/>
          </p:nvPr>
        </p:nvSpPr>
        <p:spPr/>
        <p:txBody>
          <a:bodyPr/>
          <a:lstStyle/>
          <a:p>
            <a:fld id="{9FFE7074-E719-4A72-A131-51638B034415}" type="slidenum">
              <a:rPr lang="en-GB" smtClean="0"/>
              <a:t>11</a:t>
            </a:fld>
            <a:endParaRPr lang="en-GB"/>
          </a:p>
        </p:txBody>
      </p:sp>
    </p:spTree>
    <p:extLst>
      <p:ext uri="{BB962C8B-B14F-4D97-AF65-F5344CB8AC3E}">
        <p14:creationId xmlns:p14="http://schemas.microsoft.com/office/powerpoint/2010/main" val="1685650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FDFDB-536D-4E99-2292-BF9234EBC2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910ADC-72CD-F855-4DA8-63AB4B30B2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3776F6-92AB-9730-7174-0C6427A35ACB}"/>
              </a:ext>
            </a:extLst>
          </p:cNvPr>
          <p:cNvSpPr>
            <a:spLocks noGrp="1"/>
          </p:cNvSpPr>
          <p:nvPr>
            <p:ph type="body" idx="1"/>
          </p:nvPr>
        </p:nvSpPr>
        <p:spPr/>
        <p:txBody>
          <a:bodyPr/>
          <a:lstStyle/>
          <a:p>
            <a:r>
              <a:rPr lang="en-GB" dirty="0"/>
              <a:t>In this way we can specify a line that does not follow a pre-set shape, such as linear or quadratic, but can be jagged and irregular and thus be closer to the data observed. </a:t>
            </a:r>
          </a:p>
          <a:p>
            <a:r>
              <a:rPr lang="en-GB" dirty="0"/>
              <a:t>Here I also put a formal definition of the baseline model, where I specified that the logit of the hazard function for individual </a:t>
            </a:r>
            <a:r>
              <a:rPr lang="en-GB" dirty="0" err="1"/>
              <a:t>i</a:t>
            </a:r>
            <a:r>
              <a:rPr lang="en-GB" dirty="0"/>
              <a:t> in time period j are the sum of the product of dummies for each period and their relative intercept (alpha) values.</a:t>
            </a:r>
          </a:p>
          <a:p>
            <a:r>
              <a:rPr lang="en-GB" dirty="0"/>
              <a:t>So, say, when the time period is 7,  we take this equation, substitute the P indices with their value in the row corresponding to period 7, also substitute the alphas with their values in the row of period 7,  we will obtain that the logit hazard for period 7 is equal to its specific intercept, -2.40.</a:t>
            </a:r>
          </a:p>
          <a:p>
            <a:r>
              <a:rPr lang="en-GB" dirty="0"/>
              <a:t>Effectively, each time period has its own period-specific intercept, and thus we obtain a jagged line like the one displayed here. </a:t>
            </a:r>
          </a:p>
          <a:p>
            <a:endParaRPr lang="en-GB" dirty="0"/>
          </a:p>
        </p:txBody>
      </p:sp>
      <p:sp>
        <p:nvSpPr>
          <p:cNvPr id="4" name="Slide Number Placeholder 3">
            <a:extLst>
              <a:ext uri="{FF2B5EF4-FFF2-40B4-BE49-F238E27FC236}">
                <a16:creationId xmlns:a16="http://schemas.microsoft.com/office/drawing/2014/main" id="{8743D09A-A9E2-A342-19E3-E94F251A7702}"/>
              </a:ext>
            </a:extLst>
          </p:cNvPr>
          <p:cNvSpPr>
            <a:spLocks noGrp="1"/>
          </p:cNvSpPr>
          <p:nvPr>
            <p:ph type="sldNum" sz="quarter" idx="5"/>
          </p:nvPr>
        </p:nvSpPr>
        <p:spPr/>
        <p:txBody>
          <a:bodyPr/>
          <a:lstStyle/>
          <a:p>
            <a:fld id="{9FFE7074-E719-4A72-A131-51638B034415}" type="slidenum">
              <a:rPr lang="en-GB" smtClean="0"/>
              <a:t>12</a:t>
            </a:fld>
            <a:endParaRPr lang="en-GB"/>
          </a:p>
        </p:txBody>
      </p:sp>
    </p:spTree>
    <p:extLst>
      <p:ext uri="{BB962C8B-B14F-4D97-AF65-F5344CB8AC3E}">
        <p14:creationId xmlns:p14="http://schemas.microsoft.com/office/powerpoint/2010/main" val="2101956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86419-C7BC-CC0B-0058-2A1BC6ABEA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A595B4-5C90-5BC7-356C-A5ADDE3D28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5F16FF-36D6-5A1D-E1BE-C4577C221B28}"/>
              </a:ext>
            </a:extLst>
          </p:cNvPr>
          <p:cNvSpPr>
            <a:spLocks noGrp="1"/>
          </p:cNvSpPr>
          <p:nvPr>
            <p:ph type="body" idx="1"/>
          </p:nvPr>
        </p:nvSpPr>
        <p:spPr/>
        <p:txBody>
          <a:bodyPr/>
          <a:lstStyle/>
          <a:p>
            <a:r>
              <a:rPr lang="en-GB" dirty="0"/>
              <a:t>Now, we also have covariates in the model. In this case, parental transition PT,  was recorded before grade 7,  and will not change between grade 7 and 12. It is a time invariant covariates. </a:t>
            </a:r>
          </a:p>
          <a:p>
            <a:r>
              <a:rPr lang="en-GB" dirty="0"/>
              <a:t>But the person-period dataset makes it easy to also include time-varying covariates: here, I just created a fictional covariate X and assumed this covariate varied between 0 and 3 across time periods. A similar time varying covariate may be, for example, frequency of alcohol use in the previous year, which research suggests is a significant predictor of whether and when adolescents have intercourse for the first time. </a:t>
            </a:r>
          </a:p>
          <a:p>
            <a:r>
              <a:rPr lang="en-GB" dirty="0"/>
              <a:t>But how do we include covariates in the estimation of logit hazards? </a:t>
            </a:r>
          </a:p>
          <a:p>
            <a:r>
              <a:rPr lang="en-GB" dirty="0"/>
              <a:t>Here I put the formal definition of the model. The first part is the baseline model I have just described. </a:t>
            </a:r>
          </a:p>
          <a:p>
            <a:r>
              <a:rPr lang="en-GB" dirty="0"/>
              <a:t>The second part of the equation shows that we assume slopes for each covariate.   </a:t>
            </a:r>
          </a:p>
          <a:p>
            <a:r>
              <a:rPr lang="en-GB" dirty="0"/>
              <a:t>Note that the value of the time-invariant covariate PT only changes from one individual </a:t>
            </a:r>
            <a:r>
              <a:rPr lang="en-GB" dirty="0" err="1"/>
              <a:t>i</a:t>
            </a:r>
            <a:r>
              <a:rPr lang="en-GB" dirty="0"/>
              <a:t> to another. Instead, the value of the time-varying covariate X will change across individuals </a:t>
            </a:r>
            <a:r>
              <a:rPr lang="en-GB" dirty="0" err="1"/>
              <a:t>i</a:t>
            </a:r>
            <a:r>
              <a:rPr lang="en-GB" dirty="0"/>
              <a:t> and time periods j. </a:t>
            </a:r>
          </a:p>
          <a:p>
            <a:r>
              <a:rPr lang="en-GB" dirty="0"/>
              <a:t>The slopes represent expected changes in event occurrence associated with one unit increase in that covariate, while controlling for the effect of the other covariates in the model. </a:t>
            </a:r>
          </a:p>
          <a:p>
            <a:r>
              <a:rPr lang="en-GB" dirty="0"/>
              <a:t>This is akin to other regression models/. </a:t>
            </a:r>
          </a:p>
          <a:p>
            <a:r>
              <a:rPr lang="en-GB" dirty="0"/>
              <a:t>However, it is worthwhile reflecting on what this equation is doing conceptually. In survival analysis we are interested in answering questions about the relationship between the timing of an event and covariates or predictors. So, time is conceptually an outcome. However, this model is basically making time indexed in periods, a predictor. Paradoxically the outcome of interest has become the predictor. But this is possible because this formulation of the model is changing the question from “what is the association between timing of an event and predictors?” to “what is the association between the risk of event occurrence in each time period and predictors?”  By answering the second question about risk of event occurrence in each period and predictors, we can ask the first question about associations of predictors with timing of events. </a:t>
            </a: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76EDC162-E7BF-5D65-D470-F987BF00306D}"/>
              </a:ext>
            </a:extLst>
          </p:cNvPr>
          <p:cNvSpPr>
            <a:spLocks noGrp="1"/>
          </p:cNvSpPr>
          <p:nvPr>
            <p:ph type="sldNum" sz="quarter" idx="5"/>
          </p:nvPr>
        </p:nvSpPr>
        <p:spPr/>
        <p:txBody>
          <a:bodyPr/>
          <a:lstStyle/>
          <a:p>
            <a:fld id="{9FFE7074-E719-4A72-A131-51638B034415}" type="slidenum">
              <a:rPr lang="en-GB" smtClean="0"/>
              <a:t>13</a:t>
            </a:fld>
            <a:endParaRPr lang="en-GB"/>
          </a:p>
        </p:txBody>
      </p:sp>
    </p:spTree>
    <p:extLst>
      <p:ext uri="{BB962C8B-B14F-4D97-AF65-F5344CB8AC3E}">
        <p14:creationId xmlns:p14="http://schemas.microsoft.com/office/powerpoint/2010/main" val="1217513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A41E0-345A-A062-2472-CBA4DA533A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1E56B5-3633-32B6-6C95-109FCF25DA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30AB0F5-3074-8666-4704-3736298C2684}"/>
              </a:ext>
            </a:extLst>
          </p:cNvPr>
          <p:cNvSpPr>
            <a:spLocks noGrp="1"/>
          </p:cNvSpPr>
          <p:nvPr>
            <p:ph type="body" idx="1"/>
          </p:nvPr>
        </p:nvSpPr>
        <p:spPr/>
        <p:txBody>
          <a:bodyPr/>
          <a:lstStyle/>
          <a:p>
            <a:r>
              <a:rPr lang="en-GB" dirty="0"/>
              <a:t>Let’s just consider the covariate Parental Transition: we can see that when this variable is 0 for cases that did not experience parental transitions, we obtain the baseline function described before. But when the covariate is 1 for cases that did experience parental transitions, we are basically adding the slope of the covariate to the baseline transition in each time period. </a:t>
            </a:r>
          </a:p>
          <a:p>
            <a:r>
              <a:rPr lang="en-GB" dirty="0"/>
              <a:t>Represented graphically, it means that the logits of the hazard function of cases that experienced parental transition will just shift in each time period by a degree that corresponds to the covariate slope. In this case, we can see that the line of those with parental transitions shifts constantly upward, representing increased risk for those who had experienced parental transitions. </a:t>
            </a:r>
          </a:p>
          <a:p>
            <a:r>
              <a:rPr lang="en-GB" dirty="0"/>
              <a:t>This is consistent with the goals of creating models where the logit hazard functions of different covariate values have the same shape and the distance between these functions is the same across time periods.</a:t>
            </a:r>
          </a:p>
          <a:p>
            <a:endParaRPr lang="en-GB" dirty="0"/>
          </a:p>
        </p:txBody>
      </p:sp>
      <p:sp>
        <p:nvSpPr>
          <p:cNvPr id="4" name="Slide Number Placeholder 3">
            <a:extLst>
              <a:ext uri="{FF2B5EF4-FFF2-40B4-BE49-F238E27FC236}">
                <a16:creationId xmlns:a16="http://schemas.microsoft.com/office/drawing/2014/main" id="{03FAB55E-5C48-C452-0FBD-467CC06E5A9C}"/>
              </a:ext>
            </a:extLst>
          </p:cNvPr>
          <p:cNvSpPr>
            <a:spLocks noGrp="1"/>
          </p:cNvSpPr>
          <p:nvPr>
            <p:ph type="sldNum" sz="quarter" idx="5"/>
          </p:nvPr>
        </p:nvSpPr>
        <p:spPr/>
        <p:txBody>
          <a:bodyPr/>
          <a:lstStyle/>
          <a:p>
            <a:fld id="{9FFE7074-E719-4A72-A131-51638B034415}" type="slidenum">
              <a:rPr lang="en-GB" smtClean="0"/>
              <a:t>14</a:t>
            </a:fld>
            <a:endParaRPr lang="en-GB"/>
          </a:p>
        </p:txBody>
      </p:sp>
    </p:spTree>
    <p:extLst>
      <p:ext uri="{BB962C8B-B14F-4D97-AF65-F5344CB8AC3E}">
        <p14:creationId xmlns:p14="http://schemas.microsoft.com/office/powerpoint/2010/main" val="3137785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B16D-033E-ED4B-DE63-A9D1927F1C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88A9FE-5596-F98A-6E75-5DE26ACD62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0FF6D2-0DEA-4107-486B-3ED519C287EE}"/>
              </a:ext>
            </a:extLst>
          </p:cNvPr>
          <p:cNvSpPr>
            <a:spLocks noGrp="1"/>
          </p:cNvSpPr>
          <p:nvPr>
            <p:ph type="body" idx="1"/>
          </p:nvPr>
        </p:nvSpPr>
        <p:spPr/>
        <p:txBody>
          <a:bodyPr/>
          <a:lstStyle/>
          <a:p>
            <a:r>
              <a:rPr lang="en-GB" dirty="0"/>
              <a:t>We can estimate the parameters of a similar model using maximum likelihood methods. </a:t>
            </a:r>
          </a:p>
          <a:p>
            <a:r>
              <a:rPr lang="en-GB" dirty="0"/>
              <a:t>Indeed, we can  estimate these parameters starting from the person-period dataset, and just regress the event indicator on the time period indicators and covariates using logistic regression. </a:t>
            </a:r>
          </a:p>
          <a:p>
            <a:r>
              <a:rPr lang="en-GB" dirty="0"/>
              <a:t>One objection to using logistic regression in this way may highlight that time periods j are nested within individuals, so they are not independent variables. However, this objection is addressed by considering that the hazard functions represent conditional probabilities of event occurrence in a specific time period, conditional on the individual not experiencing the event in previous time periods. Therefore, the records in the person-period dataset are conditionally independent. </a:t>
            </a:r>
          </a:p>
          <a:p>
            <a:endParaRPr lang="en-GB" dirty="0"/>
          </a:p>
        </p:txBody>
      </p:sp>
      <p:sp>
        <p:nvSpPr>
          <p:cNvPr id="4" name="Slide Number Placeholder 3">
            <a:extLst>
              <a:ext uri="{FF2B5EF4-FFF2-40B4-BE49-F238E27FC236}">
                <a16:creationId xmlns:a16="http://schemas.microsoft.com/office/drawing/2014/main" id="{9FFFB2F1-903B-AF29-D092-91D19BD0E27E}"/>
              </a:ext>
            </a:extLst>
          </p:cNvPr>
          <p:cNvSpPr>
            <a:spLocks noGrp="1"/>
          </p:cNvSpPr>
          <p:nvPr>
            <p:ph type="sldNum" sz="quarter" idx="5"/>
          </p:nvPr>
        </p:nvSpPr>
        <p:spPr/>
        <p:txBody>
          <a:bodyPr/>
          <a:lstStyle/>
          <a:p>
            <a:fld id="{9FFE7074-E719-4A72-A131-51638B034415}" type="slidenum">
              <a:rPr lang="en-GB" smtClean="0"/>
              <a:t>15</a:t>
            </a:fld>
            <a:endParaRPr lang="en-GB"/>
          </a:p>
        </p:txBody>
      </p:sp>
    </p:spTree>
    <p:extLst>
      <p:ext uri="{BB962C8B-B14F-4D97-AF65-F5344CB8AC3E}">
        <p14:creationId xmlns:p14="http://schemas.microsoft.com/office/powerpoint/2010/main" val="32250818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3F6B3-5D9F-6299-5605-544B3826EB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90B3EA-6266-EDDB-FA8E-82FEA6590B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78182E-3520-531C-6829-1AD7886A9182}"/>
              </a:ext>
            </a:extLst>
          </p:cNvPr>
          <p:cNvSpPr>
            <a:spLocks noGrp="1"/>
          </p:cNvSpPr>
          <p:nvPr>
            <p:ph type="body" idx="1"/>
          </p:nvPr>
        </p:nvSpPr>
        <p:spPr/>
        <p:txBody>
          <a:bodyPr/>
          <a:lstStyle/>
          <a:p>
            <a:r>
              <a:rPr lang="en-GB" dirty="0"/>
              <a:t>The estimates of the model are represented in the top panel: the estimates are in the logit scale, and both logit functions for the baseline group with no parental transition and the other group who experienced parental transitions have the same shape across time and the distance between the two estimates is the same in every time period. </a:t>
            </a:r>
          </a:p>
          <a:p>
            <a:r>
              <a:rPr lang="en-GB" dirty="0"/>
              <a:t>But when we transform these estimates in other scales, we see that the picture changes.  When we look at the odds, the larger panel on the left, we can see the difference between values changes over time periods. However, if we take the odds of each time period and calculate their ratio for the values of the covariates, we will obtain the same number, in this example .47. In other words, the relative distance of the odds is constant, or else, the odds of the outcome for those who experienced parental transitions are proportional to the odds of the baseline group, those that did not experience a parental transition. </a:t>
            </a:r>
          </a:p>
          <a:p>
            <a:r>
              <a:rPr lang="en-GB" dirty="0"/>
              <a:t>This characteristic of the odds model follows from constraining the logit estimates to have a constant distance. A model with a similar constraint is therefore called a proportional odds model. </a:t>
            </a:r>
          </a:p>
          <a:p>
            <a:r>
              <a:rPr lang="en-GB" dirty="0"/>
              <a:t>I also report the hazard estimates calculated transforming the logit estimates: although the two lines appear very similar to those of the odds, the hazard estimates are not proportional, do not have the same relative distance as the odds do. </a:t>
            </a:r>
          </a:p>
          <a:p>
            <a:r>
              <a:rPr lang="en-GB" dirty="0"/>
              <a:t> </a:t>
            </a:r>
          </a:p>
        </p:txBody>
      </p:sp>
      <p:sp>
        <p:nvSpPr>
          <p:cNvPr id="4" name="Slide Number Placeholder 3">
            <a:extLst>
              <a:ext uri="{FF2B5EF4-FFF2-40B4-BE49-F238E27FC236}">
                <a16:creationId xmlns:a16="http://schemas.microsoft.com/office/drawing/2014/main" id="{D298E33F-F869-D125-7F81-4B103931D075}"/>
              </a:ext>
            </a:extLst>
          </p:cNvPr>
          <p:cNvSpPr>
            <a:spLocks noGrp="1"/>
          </p:cNvSpPr>
          <p:nvPr>
            <p:ph type="sldNum" sz="quarter" idx="5"/>
          </p:nvPr>
        </p:nvSpPr>
        <p:spPr/>
        <p:txBody>
          <a:bodyPr/>
          <a:lstStyle/>
          <a:p>
            <a:fld id="{9FFE7074-E719-4A72-A131-51638B034415}" type="slidenum">
              <a:rPr lang="en-GB" smtClean="0"/>
              <a:t>16</a:t>
            </a:fld>
            <a:endParaRPr lang="en-GB"/>
          </a:p>
        </p:txBody>
      </p:sp>
    </p:spTree>
    <p:extLst>
      <p:ext uri="{BB962C8B-B14F-4D97-AF65-F5344CB8AC3E}">
        <p14:creationId xmlns:p14="http://schemas.microsoft.com/office/powerpoint/2010/main" val="3730537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9903C-8283-36B2-57FE-E913E2BB95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3FC8CE-20C8-7959-2D34-684BD77F5E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970C0E-427A-2956-1027-186FAC94AEB4}"/>
              </a:ext>
            </a:extLst>
          </p:cNvPr>
          <p:cNvSpPr>
            <a:spLocks noGrp="1"/>
          </p:cNvSpPr>
          <p:nvPr>
            <p:ph type="body" idx="1"/>
          </p:nvPr>
        </p:nvSpPr>
        <p:spPr/>
        <p:txBody>
          <a:bodyPr/>
          <a:lstStyle/>
          <a:p>
            <a:r>
              <a:rPr lang="en-GB" dirty="0"/>
              <a:t>This brings me to provide some caution in interpreting the results of survival analysis:</a:t>
            </a:r>
          </a:p>
          <a:p>
            <a:r>
              <a:rPr lang="en-GB" dirty="0"/>
              <a:t>If we reported and observed the estimated hazard functions on the right, we may be tempted to say that there is an interaction between the covariate and time, that is, the effect of parental transition on the risk of initiating intercourse changes over time. We might be tempted to draw this conclusion by observing the increasing gap between the two groups we observe in the plot on the right. </a:t>
            </a:r>
          </a:p>
          <a:p>
            <a:r>
              <a:rPr lang="en-GB" dirty="0"/>
              <a:t>However, this conclusion would be wrong: in fact, we need to keep in mind that the model we specified and I report here again, only included a linear effect of parental transition on the logit hazard. A linear effect on the logit scale that implies a constant effect of parental transition, will look like a time varying covariate effect on the hazard function scale, but we should not draw conclusions from observing the hazard functions plots that we derive by transforming estimates from the actual model expressed in the logit scale. </a:t>
            </a:r>
          </a:p>
          <a:p>
            <a:endParaRPr lang="en-GB" dirty="0"/>
          </a:p>
          <a:p>
            <a:endParaRPr lang="en-GB" dirty="0"/>
          </a:p>
          <a:p>
            <a:endParaRPr lang="en-GB" dirty="0"/>
          </a:p>
          <a:p>
            <a:r>
              <a:rPr lang="en-GB" dirty="0"/>
              <a:t> </a:t>
            </a:r>
          </a:p>
        </p:txBody>
      </p:sp>
      <p:sp>
        <p:nvSpPr>
          <p:cNvPr id="4" name="Slide Number Placeholder 3">
            <a:extLst>
              <a:ext uri="{FF2B5EF4-FFF2-40B4-BE49-F238E27FC236}">
                <a16:creationId xmlns:a16="http://schemas.microsoft.com/office/drawing/2014/main" id="{8B474813-2F20-8492-4506-36659C49FAB6}"/>
              </a:ext>
            </a:extLst>
          </p:cNvPr>
          <p:cNvSpPr>
            <a:spLocks noGrp="1"/>
          </p:cNvSpPr>
          <p:nvPr>
            <p:ph type="sldNum" sz="quarter" idx="5"/>
          </p:nvPr>
        </p:nvSpPr>
        <p:spPr/>
        <p:txBody>
          <a:bodyPr/>
          <a:lstStyle/>
          <a:p>
            <a:fld id="{9FFE7074-E719-4A72-A131-51638B034415}" type="slidenum">
              <a:rPr lang="en-GB" smtClean="0"/>
              <a:t>17</a:t>
            </a:fld>
            <a:endParaRPr lang="en-GB"/>
          </a:p>
        </p:txBody>
      </p:sp>
    </p:spTree>
    <p:extLst>
      <p:ext uri="{BB962C8B-B14F-4D97-AF65-F5344CB8AC3E}">
        <p14:creationId xmlns:p14="http://schemas.microsoft.com/office/powerpoint/2010/main" val="2818855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EDE404-FC12-9F6E-7A8B-9121B7D00A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098063-AA89-55CC-B506-C1D4BF1B41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C8EE5D-7FBA-64EF-0CE8-926E8444CA0F}"/>
              </a:ext>
            </a:extLst>
          </p:cNvPr>
          <p:cNvSpPr>
            <a:spLocks noGrp="1"/>
          </p:cNvSpPr>
          <p:nvPr>
            <p:ph type="body" idx="1"/>
          </p:nvPr>
        </p:nvSpPr>
        <p:spPr/>
        <p:txBody>
          <a:bodyPr/>
          <a:lstStyle/>
          <a:p>
            <a:r>
              <a:rPr lang="en-GB" dirty="0"/>
              <a:t>This brings me to provide some caution in interpreting the results of survival analysis:</a:t>
            </a:r>
          </a:p>
          <a:p>
            <a:r>
              <a:rPr lang="en-GB" dirty="0"/>
              <a:t>If we reported and observed the estimated hazard functions on the right, we may be tempted to say that there is an interaction between the covariate and time, that is, the effect of parental transition on the risk of initiating intercourse changes over time. We might be tempted to draw this conclusion by observing the increasing gap between the two groups we observe in the plot on the right. </a:t>
            </a:r>
          </a:p>
          <a:p>
            <a:r>
              <a:rPr lang="en-GB" dirty="0"/>
              <a:t>However, this conclusion would be wrong: in fact, we need to keep in mind that the model we specified and I report here again, only included a linear effect of parental transition on the logit hazard. A linear effect on the logit scale that implies a constant effect of parental transition, will look like a time varying covariate effect on the hazard function scale, but we should not draw conclusions from observing the hazard functions plots that we derive by transforming estimates from the actual model expressed in the logit scale. </a:t>
            </a:r>
          </a:p>
          <a:p>
            <a:endParaRPr lang="en-GB" dirty="0"/>
          </a:p>
          <a:p>
            <a:endParaRPr lang="en-GB" dirty="0"/>
          </a:p>
          <a:p>
            <a:endParaRPr lang="en-GB" dirty="0"/>
          </a:p>
          <a:p>
            <a:r>
              <a:rPr lang="en-GB" dirty="0"/>
              <a:t> </a:t>
            </a:r>
          </a:p>
        </p:txBody>
      </p:sp>
      <p:sp>
        <p:nvSpPr>
          <p:cNvPr id="4" name="Slide Number Placeholder 3">
            <a:extLst>
              <a:ext uri="{FF2B5EF4-FFF2-40B4-BE49-F238E27FC236}">
                <a16:creationId xmlns:a16="http://schemas.microsoft.com/office/drawing/2014/main" id="{CAB00F76-5DEA-7BF7-5E14-297271E7AB8E}"/>
              </a:ext>
            </a:extLst>
          </p:cNvPr>
          <p:cNvSpPr>
            <a:spLocks noGrp="1"/>
          </p:cNvSpPr>
          <p:nvPr>
            <p:ph type="sldNum" sz="quarter" idx="5"/>
          </p:nvPr>
        </p:nvSpPr>
        <p:spPr/>
        <p:txBody>
          <a:bodyPr/>
          <a:lstStyle/>
          <a:p>
            <a:fld id="{9FFE7074-E719-4A72-A131-51638B034415}" type="slidenum">
              <a:rPr lang="en-GB" smtClean="0"/>
              <a:t>18</a:t>
            </a:fld>
            <a:endParaRPr lang="en-GB"/>
          </a:p>
        </p:txBody>
      </p:sp>
    </p:spTree>
    <p:extLst>
      <p:ext uri="{BB962C8B-B14F-4D97-AF65-F5344CB8AC3E}">
        <p14:creationId xmlns:p14="http://schemas.microsoft.com/office/powerpoint/2010/main" val="24993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DD5DB-629E-253D-41A4-90E8CB092D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7165F1-F6C7-0291-58D7-6AA58F55CB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FC026C-0CC2-0AB0-52B4-549D4E63F239}"/>
              </a:ext>
            </a:extLst>
          </p:cNvPr>
          <p:cNvSpPr>
            <a:spLocks noGrp="1"/>
          </p:cNvSpPr>
          <p:nvPr>
            <p:ph type="body" idx="1"/>
          </p:nvPr>
        </p:nvSpPr>
        <p:spPr/>
        <p:txBody>
          <a:bodyPr/>
          <a:lstStyle/>
          <a:p>
            <a:r>
              <a:rPr lang="en-GB" dirty="0"/>
              <a:t>In this presentation I will first illustrate how we can explore differences in event occurrence between different values of covariates or predictors. </a:t>
            </a:r>
          </a:p>
          <a:p>
            <a:endParaRPr lang="en-GB" dirty="0"/>
          </a:p>
          <a:p>
            <a:r>
              <a:rPr lang="en-GB" dirty="0"/>
              <a:t>I will then discuss issues and assumptions that allow to start building models to represent the effects of covariates, and I will introduce the logit hazard function, which is the basic block for building more sophisticated models in survival analysis. </a:t>
            </a:r>
          </a:p>
          <a:p>
            <a:endParaRPr lang="en-GB" dirty="0"/>
          </a:p>
          <a:p>
            <a:r>
              <a:rPr lang="en-GB" dirty="0"/>
              <a:t>I highlight again that I will only present examples applied discrete time events, events that are measured in coarse time units like years, because I believe these examples provide a strong foundation for understanding more sophisticated survival analysis methods like Cox regression models. </a:t>
            </a:r>
          </a:p>
          <a:p>
            <a:endParaRPr lang="en-GB" dirty="0"/>
          </a:p>
          <a:p>
            <a:endParaRPr lang="en-GB" dirty="0"/>
          </a:p>
        </p:txBody>
      </p:sp>
      <p:sp>
        <p:nvSpPr>
          <p:cNvPr id="4" name="Slide Number Placeholder 3">
            <a:extLst>
              <a:ext uri="{FF2B5EF4-FFF2-40B4-BE49-F238E27FC236}">
                <a16:creationId xmlns:a16="http://schemas.microsoft.com/office/drawing/2014/main" id="{F8874A70-6EB6-C0EC-6DA2-FEDB59D8EF25}"/>
              </a:ext>
            </a:extLst>
          </p:cNvPr>
          <p:cNvSpPr>
            <a:spLocks noGrp="1"/>
          </p:cNvSpPr>
          <p:nvPr>
            <p:ph type="sldNum" sz="quarter" idx="5"/>
          </p:nvPr>
        </p:nvSpPr>
        <p:spPr/>
        <p:txBody>
          <a:bodyPr/>
          <a:lstStyle/>
          <a:p>
            <a:fld id="{9FFE7074-E719-4A72-A131-51638B034415}" type="slidenum">
              <a:rPr lang="en-GB" smtClean="0"/>
              <a:t>19</a:t>
            </a:fld>
            <a:endParaRPr lang="en-GB"/>
          </a:p>
        </p:txBody>
      </p:sp>
    </p:spTree>
    <p:extLst>
      <p:ext uri="{BB962C8B-B14F-4D97-AF65-F5344CB8AC3E}">
        <p14:creationId xmlns:p14="http://schemas.microsoft.com/office/powerpoint/2010/main" val="289945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DEBD3-48ED-C527-A4DA-C8CFD86C7B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7CF3E6-0B9B-268B-A981-6FE2EDF9E3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FFC06E-FF8D-693C-EECC-729778AE2208}"/>
              </a:ext>
            </a:extLst>
          </p:cNvPr>
          <p:cNvSpPr>
            <a:spLocks noGrp="1"/>
          </p:cNvSpPr>
          <p:nvPr>
            <p:ph type="body" idx="1"/>
          </p:nvPr>
        </p:nvSpPr>
        <p:spPr/>
        <p:txBody>
          <a:bodyPr/>
          <a:lstStyle/>
          <a:p>
            <a:endParaRPr lang="en-GB" b="1" dirty="0"/>
          </a:p>
        </p:txBody>
      </p:sp>
      <p:sp>
        <p:nvSpPr>
          <p:cNvPr id="4" name="Slide Number Placeholder 3">
            <a:extLst>
              <a:ext uri="{FF2B5EF4-FFF2-40B4-BE49-F238E27FC236}">
                <a16:creationId xmlns:a16="http://schemas.microsoft.com/office/drawing/2014/main" id="{C2051F33-6051-B182-393E-DDEE05DEB37E}"/>
              </a:ext>
            </a:extLst>
          </p:cNvPr>
          <p:cNvSpPr>
            <a:spLocks noGrp="1"/>
          </p:cNvSpPr>
          <p:nvPr>
            <p:ph type="sldNum" sz="quarter" idx="5"/>
          </p:nvPr>
        </p:nvSpPr>
        <p:spPr/>
        <p:txBody>
          <a:bodyPr/>
          <a:lstStyle/>
          <a:p>
            <a:fld id="{9FFE7074-E719-4A72-A131-51638B034415}" type="slidenum">
              <a:rPr lang="en-GB" smtClean="0"/>
              <a:t>2</a:t>
            </a:fld>
            <a:endParaRPr lang="en-GB"/>
          </a:p>
        </p:txBody>
      </p:sp>
    </p:spTree>
    <p:extLst>
      <p:ext uri="{BB962C8B-B14F-4D97-AF65-F5344CB8AC3E}">
        <p14:creationId xmlns:p14="http://schemas.microsoft.com/office/powerpoint/2010/main" val="24885424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1371600" rtl="0" eaLnBrk="1" fontAlgn="auto" latinLnBrk="0" hangingPunct="1">
              <a:lnSpc>
                <a:spcPct val="100000"/>
              </a:lnSpc>
              <a:spcBef>
                <a:spcPts val="0"/>
              </a:spcBef>
              <a:spcAft>
                <a:spcPts val="0"/>
              </a:spcAft>
              <a:buClrTx/>
              <a:buSzTx/>
              <a:buFontTx/>
              <a:buNone/>
              <a:tabLst/>
              <a:defRPr/>
            </a:pPr>
            <a:fld id="{17F230F0-8B93-9541-A11C-5C07D4A256A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3716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814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this presentation I will first illustrate how we can explore differences in event occurrence between different values of covariates or predictors. </a:t>
            </a:r>
          </a:p>
          <a:p>
            <a:endParaRPr lang="en-GB" dirty="0"/>
          </a:p>
          <a:p>
            <a:r>
              <a:rPr lang="en-GB" dirty="0"/>
              <a:t>I will then discuss issues and assumptions that allow to start building models to represent the effects of covariates, and I will introduce the logit hazard function, which is the basic block for building more sophisticated models in survival analysis. </a:t>
            </a:r>
          </a:p>
          <a:p>
            <a:endParaRPr lang="en-GB" dirty="0"/>
          </a:p>
          <a:p>
            <a:r>
              <a:rPr lang="en-GB" dirty="0"/>
              <a:t>I highlight again that I will only present examples applied discrete time events, events that are measured in coarse time units like years, because I believe these examples provide a strong foundation for understanding more sophisticated survival analysis methods like Cox regression models. </a:t>
            </a:r>
          </a:p>
          <a:p>
            <a:endParaRPr lang="en-GB" dirty="0"/>
          </a:p>
          <a:p>
            <a:endParaRPr lang="en-GB" dirty="0"/>
          </a:p>
        </p:txBody>
      </p:sp>
      <p:sp>
        <p:nvSpPr>
          <p:cNvPr id="4" name="Slide Number Placeholder 3"/>
          <p:cNvSpPr>
            <a:spLocks noGrp="1"/>
          </p:cNvSpPr>
          <p:nvPr>
            <p:ph type="sldNum" sz="quarter" idx="5"/>
          </p:nvPr>
        </p:nvSpPr>
        <p:spPr/>
        <p:txBody>
          <a:bodyPr/>
          <a:lstStyle/>
          <a:p>
            <a:fld id="{9FFE7074-E719-4A72-A131-51638B034415}" type="slidenum">
              <a:rPr lang="en-GB" smtClean="0"/>
              <a:t>3</a:t>
            </a:fld>
            <a:endParaRPr lang="en-GB"/>
          </a:p>
        </p:txBody>
      </p:sp>
    </p:spTree>
    <p:extLst>
      <p:ext uri="{BB962C8B-B14F-4D97-AF65-F5344CB8AC3E}">
        <p14:creationId xmlns:p14="http://schemas.microsoft.com/office/powerpoint/2010/main" val="3488269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7C8DD-F77E-FD89-30B9-CB49D09830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4A904D-75F1-C671-2DF5-09715C6CAD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41B336-C478-2310-28F2-44B6385024FA}"/>
              </a:ext>
            </a:extLst>
          </p:cNvPr>
          <p:cNvSpPr>
            <a:spLocks noGrp="1"/>
          </p:cNvSpPr>
          <p:nvPr>
            <p:ph type="body" idx="1"/>
          </p:nvPr>
        </p:nvSpPr>
        <p:spPr/>
        <p:txBody>
          <a:bodyPr/>
          <a:lstStyle/>
          <a:p>
            <a:r>
              <a:rPr lang="en-GB" b="0" dirty="0"/>
              <a:t>I am going to use the same dataset from the previous presentation: a modified version of the Capaldi et </a:t>
            </a:r>
            <a:r>
              <a:rPr lang="en-GB" b="0" dirty="0" err="1"/>
              <a:t>al’s</a:t>
            </a:r>
            <a:r>
              <a:rPr lang="en-GB" b="0" dirty="0"/>
              <a:t> study of sexual intercourse initiation in adolescent males. The time metric here was grade years, from grade 7 to grade 12. </a:t>
            </a:r>
          </a:p>
          <a:p>
            <a:r>
              <a:rPr lang="en-GB" b="0" dirty="0"/>
              <a:t>One covariate in the study was parental transitions before grade 7: adolescents reported if they had experienced one or more changes in parental figures before grade 7, or not. The variable is a proxy for lack of stability in parental relationships. </a:t>
            </a:r>
          </a:p>
          <a:p>
            <a:r>
              <a:rPr lang="en-GB" b="0" dirty="0"/>
              <a:t>Here I show the life tables for the two groups, the 72 adolescents who had not experienced parental transitions before grade 7, and the 108 that did experience these. </a:t>
            </a:r>
          </a:p>
          <a:p>
            <a:r>
              <a:rPr lang="en-GB" b="0" dirty="0"/>
              <a:t>In the online material you can find R scripts to create these tables and the rest of the outputs I will show in this presentation. </a:t>
            </a:r>
          </a:p>
          <a:p>
            <a:r>
              <a:rPr lang="en-GB" b="0" dirty="0"/>
              <a:t>A quick look at the tables tells us that the risk of the event seems higher in the second group and, conversely, the probability of surviving is lower in this group. </a:t>
            </a:r>
          </a:p>
        </p:txBody>
      </p:sp>
      <p:sp>
        <p:nvSpPr>
          <p:cNvPr id="4" name="Slide Number Placeholder 3">
            <a:extLst>
              <a:ext uri="{FF2B5EF4-FFF2-40B4-BE49-F238E27FC236}">
                <a16:creationId xmlns:a16="http://schemas.microsoft.com/office/drawing/2014/main" id="{CE11C341-1D62-5216-1F52-757B0189EC66}"/>
              </a:ext>
            </a:extLst>
          </p:cNvPr>
          <p:cNvSpPr>
            <a:spLocks noGrp="1"/>
          </p:cNvSpPr>
          <p:nvPr>
            <p:ph type="sldNum" sz="quarter" idx="5"/>
          </p:nvPr>
        </p:nvSpPr>
        <p:spPr/>
        <p:txBody>
          <a:bodyPr/>
          <a:lstStyle/>
          <a:p>
            <a:fld id="{9FFE7074-E719-4A72-A131-51638B034415}" type="slidenum">
              <a:rPr lang="en-GB" smtClean="0"/>
              <a:t>4</a:t>
            </a:fld>
            <a:endParaRPr lang="en-GB"/>
          </a:p>
        </p:txBody>
      </p:sp>
    </p:spTree>
    <p:extLst>
      <p:ext uri="{BB962C8B-B14F-4D97-AF65-F5344CB8AC3E}">
        <p14:creationId xmlns:p14="http://schemas.microsoft.com/office/powerpoint/2010/main" val="2170640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6B2E8-4337-FD2A-C257-DA68952E6D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E43B06-B140-ECF4-90EE-29F16ED3DE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0F26747-EB8F-9A69-C393-4A4FB9738DE0}"/>
              </a:ext>
            </a:extLst>
          </p:cNvPr>
          <p:cNvSpPr>
            <a:spLocks noGrp="1"/>
          </p:cNvSpPr>
          <p:nvPr>
            <p:ph type="body" idx="1"/>
          </p:nvPr>
        </p:nvSpPr>
        <p:spPr/>
        <p:txBody>
          <a:bodyPr/>
          <a:lstStyle/>
          <a:p>
            <a:r>
              <a:rPr lang="en-GB" b="0" dirty="0"/>
              <a:t>Here I show the hazard function and survivor functions for the two groups. </a:t>
            </a:r>
          </a:p>
          <a:p>
            <a:r>
              <a:rPr lang="en-GB" b="0" dirty="0"/>
              <a:t>When we are considering the hazard function, there are two issues to consider: </a:t>
            </a:r>
          </a:p>
          <a:p>
            <a:r>
              <a:rPr lang="en-GB" b="0" dirty="0"/>
              <a:t>The first is the shape of the hazard functions for different groups: we can check if these functions peak at the same time, or show different patterns. Here, despite some differences, the shapes of the two curves appear generally similar. </a:t>
            </a:r>
          </a:p>
          <a:p>
            <a:r>
              <a:rPr lang="en-GB" b="0" dirty="0"/>
              <a:t>The second consideration should focus on the relative level of the two curves: do they indicate that one group is consistently at higher risk of the event? Furthermore, does the magnitude of this difference vary over time? Here the curves indicate that adolescent males who had been exposed to parental transitions consistently showed a higher risk of initiating sexual intercourse across grades 7 to 12.  But does this difference vary over time? Although it may appear that the differences in risk are higher in later years, overall the variation in the level of hazard between groups across time does not seem considerable. </a:t>
            </a:r>
          </a:p>
          <a:p>
            <a:r>
              <a:rPr lang="en-GB" b="0" dirty="0"/>
              <a:t>Remember that the hazard function tells us about risk of the event taking place within specific time periods. The survivor function tells us about cumulative effects over time: for this reason, when we compare survivor functions of different groups we get an idea about the cumulative effect of a predictor over time.  Note also how the order of two curves is reversed: since those with parental transitions are more at risk when we consider the hazard function, they are less likely to “survive”, that is less likely to avoid the target event, when you look at the survivor function. </a:t>
            </a:r>
          </a:p>
          <a:p>
            <a:r>
              <a:rPr lang="en-GB" b="0" dirty="0"/>
              <a:t>In this case we can see that the cumulative effect of parental transition is quite pronounced. By grade 12, approximately half of the adolescents with no parental transitions have had sexual intercourse, whereas three quarters of those who had been exposed to parental transitions have had sexual intercourse. </a:t>
            </a:r>
          </a:p>
          <a:p>
            <a:r>
              <a:rPr lang="en-GB" b="0" dirty="0"/>
              <a:t>Note that since the  survivor function of the group with no parental transition does not reach the mid-point where 50% have a probability to have experienced the event, it is not possible to calculate the exact median lifetime for this group, therefore here I calculated the first tertile lifetime, i.e. the point where one third of the participants have experienced the event in the two groups. The differences in these summary statistics highlight the group differences: a third of adolescents who had parental transitions initiate intercourse more than a year before a third of those who had not parental transitions did. </a:t>
            </a:r>
          </a:p>
        </p:txBody>
      </p:sp>
      <p:sp>
        <p:nvSpPr>
          <p:cNvPr id="4" name="Slide Number Placeholder 3">
            <a:extLst>
              <a:ext uri="{FF2B5EF4-FFF2-40B4-BE49-F238E27FC236}">
                <a16:creationId xmlns:a16="http://schemas.microsoft.com/office/drawing/2014/main" id="{E855F252-0E52-27B8-9B25-0342359D42B6}"/>
              </a:ext>
            </a:extLst>
          </p:cNvPr>
          <p:cNvSpPr>
            <a:spLocks noGrp="1"/>
          </p:cNvSpPr>
          <p:nvPr>
            <p:ph type="sldNum" sz="quarter" idx="5"/>
          </p:nvPr>
        </p:nvSpPr>
        <p:spPr/>
        <p:txBody>
          <a:bodyPr/>
          <a:lstStyle/>
          <a:p>
            <a:fld id="{9FFE7074-E719-4A72-A131-51638B034415}" type="slidenum">
              <a:rPr lang="en-GB" smtClean="0"/>
              <a:t>5</a:t>
            </a:fld>
            <a:endParaRPr lang="en-GB"/>
          </a:p>
        </p:txBody>
      </p:sp>
    </p:spTree>
    <p:extLst>
      <p:ext uri="{BB962C8B-B14F-4D97-AF65-F5344CB8AC3E}">
        <p14:creationId xmlns:p14="http://schemas.microsoft.com/office/powerpoint/2010/main" val="49811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822E5-2506-BFBD-D51E-8BA3F6F19C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6AB723-5D88-280F-3EF2-53C7B27EA1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5B2C23-7B7C-D369-B482-518EFEE22AEA}"/>
              </a:ext>
            </a:extLst>
          </p:cNvPr>
          <p:cNvSpPr>
            <a:spLocks noGrp="1"/>
          </p:cNvSpPr>
          <p:nvPr>
            <p:ph type="body" idx="1"/>
          </p:nvPr>
        </p:nvSpPr>
        <p:spPr/>
        <p:txBody>
          <a:bodyPr/>
          <a:lstStyle/>
          <a:p>
            <a:r>
              <a:rPr lang="en-GB" b="0" dirty="0"/>
              <a:t>Inspections of the life tables and graphs of the hazard and survivor functions are very useful in getting some insights into between-group differences in whether and when an event takes place. </a:t>
            </a:r>
          </a:p>
          <a:p>
            <a:r>
              <a:rPr lang="en-GB" b="0" dirty="0"/>
              <a:t>Incidentally, if we wanted to get some intuition about differences in risk associated with continuous variable, we could categorise the continuous variable in some meaningful ways and calculate the hazard and survivor functions for all or salient sub-groups created. For example, we could compare the hazard functions of participants that scored 1 SD below and those that scored 1 SD above the continuous variable. </a:t>
            </a:r>
          </a:p>
          <a:p>
            <a:r>
              <a:rPr lang="en-GB" b="0" dirty="0"/>
              <a:t>Now, we need to move from these intuitions to more formal models. The hazard function is the main estimate of interest here, since it represents the risk of event occurrence within time-periods.</a:t>
            </a:r>
          </a:p>
          <a:p>
            <a:r>
              <a:rPr lang="en-GB" b="0" dirty="0"/>
              <a:t>  To model this outcome, we need to consider a model that describes the shape of the whole hazard function over time.  This task is complicated by the </a:t>
            </a:r>
            <a:r>
              <a:rPr lang="en-GB" b="0" i="1" dirty="0"/>
              <a:t>bounded </a:t>
            </a:r>
            <a:r>
              <a:rPr lang="en-GB" b="0" i="0" dirty="0"/>
              <a:t>nature of this estimate: since the hazard function is a conditional probability, its values should lie within 0 and 1. </a:t>
            </a:r>
          </a:p>
          <a:p>
            <a:r>
              <a:rPr lang="en-GB" b="0" i="0" dirty="0"/>
              <a:t>To deal with this issue, Cox recommended transforming these probability in odds and log odds.  </a:t>
            </a:r>
          </a:p>
        </p:txBody>
      </p:sp>
      <p:sp>
        <p:nvSpPr>
          <p:cNvPr id="4" name="Slide Number Placeholder 3">
            <a:extLst>
              <a:ext uri="{FF2B5EF4-FFF2-40B4-BE49-F238E27FC236}">
                <a16:creationId xmlns:a16="http://schemas.microsoft.com/office/drawing/2014/main" id="{F369B7A4-1F22-95C0-9887-99B121358EB5}"/>
              </a:ext>
            </a:extLst>
          </p:cNvPr>
          <p:cNvSpPr>
            <a:spLocks noGrp="1"/>
          </p:cNvSpPr>
          <p:nvPr>
            <p:ph type="sldNum" sz="quarter" idx="5"/>
          </p:nvPr>
        </p:nvSpPr>
        <p:spPr/>
        <p:txBody>
          <a:bodyPr/>
          <a:lstStyle/>
          <a:p>
            <a:fld id="{9FFE7074-E719-4A72-A131-51638B034415}" type="slidenum">
              <a:rPr lang="en-GB" smtClean="0"/>
              <a:t>6</a:t>
            </a:fld>
            <a:endParaRPr lang="en-GB"/>
          </a:p>
        </p:txBody>
      </p:sp>
    </p:spTree>
    <p:extLst>
      <p:ext uri="{BB962C8B-B14F-4D97-AF65-F5344CB8AC3E}">
        <p14:creationId xmlns:p14="http://schemas.microsoft.com/office/powerpoint/2010/main" val="853495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8A003F-2117-F2C7-5F74-36ED2FFCDB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62E5BE-AE99-55D8-C75D-B52E1B52A4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9B860D-BB34-9E56-573B-E424B58EE5EE}"/>
              </a:ext>
            </a:extLst>
          </p:cNvPr>
          <p:cNvSpPr>
            <a:spLocks noGrp="1"/>
          </p:cNvSpPr>
          <p:nvPr>
            <p:ph type="body" idx="1"/>
          </p:nvPr>
        </p:nvSpPr>
        <p:spPr/>
        <p:txBody>
          <a:bodyPr/>
          <a:lstStyle/>
          <a:p>
            <a:r>
              <a:rPr lang="en-GB" b="0" dirty="0"/>
              <a:t>Here I illustrate the transformation applied to the hazard functions. The logit is the natural logarithm of the odds. If you have run logistic regressions, you may already be familiar with the key characteristics of logits. </a:t>
            </a:r>
          </a:p>
          <a:p>
            <a:r>
              <a:rPr lang="en-GB" b="0" i="0" dirty="0"/>
              <a:t>The key advantage of using logits is that these values are not bounded : the logit of the mid=point in a probability distribution, that is the logit of .5 is 0.</a:t>
            </a:r>
          </a:p>
          <a:p>
            <a:r>
              <a:rPr lang="en-GB" b="0" i="0" dirty="0"/>
              <a:t> So logit values below 0 correspond to probabilities &lt;.50, while the logit of 0 is an infinitesimally small value. Logit values above 0 correspond to probability values above .5, while, the logit of 1 is an infinitesimally large value.  </a:t>
            </a:r>
          </a:p>
          <a:p>
            <a:r>
              <a:rPr lang="en-GB" b="0" i="0" dirty="0"/>
              <a:t>The logit transformation is also useful in turning skewed distributions into more symmetrical ones. </a:t>
            </a:r>
          </a:p>
          <a:p>
            <a:r>
              <a:rPr lang="en-GB" b="0" i="0" dirty="0"/>
              <a:t>One way to better understand how the logit transformation works is to remember that these are particularly useful in representing differences in magnitude of values. </a:t>
            </a:r>
          </a:p>
          <a:p>
            <a:r>
              <a:rPr lang="en-GB" b="0" i="0" dirty="0"/>
              <a:t>If we look at the logit transformation in the bottom, we can see that the distance between the two functions in the first years are larger in the logit scale when the hazard values are small in both cases, but the differences are smaller in the final years, when the hazard values are larger. </a:t>
            </a:r>
          </a:p>
          <a:p>
            <a:r>
              <a:rPr lang="en-GB" b="0" i="0" dirty="0"/>
              <a:t>These changes should highlight another key advantage of the logit transformation: the distance between the two functions over time it’s easier to compare: the logits make the difference between functions more stable. This facilitates modelling.</a:t>
            </a:r>
          </a:p>
        </p:txBody>
      </p:sp>
      <p:sp>
        <p:nvSpPr>
          <p:cNvPr id="4" name="Slide Number Placeholder 3">
            <a:extLst>
              <a:ext uri="{FF2B5EF4-FFF2-40B4-BE49-F238E27FC236}">
                <a16:creationId xmlns:a16="http://schemas.microsoft.com/office/drawing/2014/main" id="{6B12D331-3ED8-FEAC-8DE2-341C6EFA8FF3}"/>
              </a:ext>
            </a:extLst>
          </p:cNvPr>
          <p:cNvSpPr>
            <a:spLocks noGrp="1"/>
          </p:cNvSpPr>
          <p:nvPr>
            <p:ph type="sldNum" sz="quarter" idx="5"/>
          </p:nvPr>
        </p:nvSpPr>
        <p:spPr/>
        <p:txBody>
          <a:bodyPr/>
          <a:lstStyle/>
          <a:p>
            <a:fld id="{9FFE7074-E719-4A72-A131-51638B034415}" type="slidenum">
              <a:rPr lang="en-GB" smtClean="0"/>
              <a:t>7</a:t>
            </a:fld>
            <a:endParaRPr lang="en-GB"/>
          </a:p>
        </p:txBody>
      </p:sp>
    </p:spTree>
    <p:extLst>
      <p:ext uri="{BB962C8B-B14F-4D97-AF65-F5344CB8AC3E}">
        <p14:creationId xmlns:p14="http://schemas.microsoft.com/office/powerpoint/2010/main" val="2735881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DD18D5-D41C-B12A-C5FE-89F85A0F67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0D1CC7-4D64-941A-C379-B9EB156B56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E9D528-302B-F92C-5031-D7A700B8A378}"/>
              </a:ext>
            </a:extLst>
          </p:cNvPr>
          <p:cNvSpPr>
            <a:spLocks noGrp="1"/>
          </p:cNvSpPr>
          <p:nvPr>
            <p:ph type="body" idx="1"/>
          </p:nvPr>
        </p:nvSpPr>
        <p:spPr/>
        <p:txBody>
          <a:bodyPr/>
          <a:lstStyle/>
          <a:p>
            <a:r>
              <a:rPr lang="en-GB" dirty="0"/>
              <a:t>Now, since we have a better metric for our outcome of interest, the logits of the hazard function, we can think about what model can describe these functions more adequately. We could, for example, hypothesise a linear model, which here I represented using dashed lines. We could think of curvilinear models, for example a quadratic model.  </a:t>
            </a:r>
          </a:p>
          <a:p>
            <a:r>
              <a:rPr lang="en-GB" dirty="0"/>
              <a:t>Whichever model we choose,  the task of staring modelling is facilitated if we follow set of assumptions:</a:t>
            </a:r>
          </a:p>
          <a:p>
            <a:pPr marL="228600" indent="-228600">
              <a:buAutoNum type="alphaLcPeriod"/>
            </a:pPr>
            <a:r>
              <a:rPr lang="en-GB" dirty="0"/>
              <a:t>There is an estimated logit hazard function for each value of the predictor. In this case, we will estimate two hazard functions. When we work with continuous predictors, we estimate hazard functions for each value of the continuous predictor. </a:t>
            </a:r>
          </a:p>
          <a:p>
            <a:pPr marL="228600" indent="-228600">
              <a:buAutoNum type="alphaLcPeriod"/>
            </a:pPr>
            <a:r>
              <a:rPr lang="en-GB" dirty="0"/>
              <a:t>The task is also facilitated greatly if we assume that  the functions for different levels of predictors have the same shape. For example, here we are assuming both functions follow a linear trend. </a:t>
            </a:r>
          </a:p>
          <a:p>
            <a:pPr marL="228600" indent="-228600">
              <a:buAutoNum type="alphaLcPeriod"/>
            </a:pPr>
            <a:r>
              <a:rPr lang="en-GB" dirty="0"/>
              <a:t>Finally, we assume that the distance between logits of the two functions is the same in each time interval. For example, here we see that the two hypothesised linear trends are parallel, the distance between the two values is the same at each time point. </a:t>
            </a:r>
          </a:p>
          <a:p>
            <a:pPr marL="0" indent="0">
              <a:buNone/>
            </a:pPr>
            <a:r>
              <a:rPr lang="en-GB" dirty="0"/>
              <a:t>The advantage of these assumptions in model building should be evident: for example, if we assume the shapes of the hazard functions are the same, our models are simpler and more straightforward. But as all assumptions, these may be untenable and ill-advised in some cases. If you delve into Survival Analysis beyond this introductory presentation you will learn ways to test these assumptions and relax them when they are clearly inadequate. </a:t>
            </a:r>
          </a:p>
          <a:p>
            <a:pPr marL="228600" indent="-228600">
              <a:buAutoNum type="alphaLcPeriod"/>
            </a:pPr>
            <a:endParaRPr lang="en-GB" dirty="0"/>
          </a:p>
          <a:p>
            <a:endParaRPr lang="en-GB" dirty="0"/>
          </a:p>
        </p:txBody>
      </p:sp>
      <p:sp>
        <p:nvSpPr>
          <p:cNvPr id="4" name="Slide Number Placeholder 3">
            <a:extLst>
              <a:ext uri="{FF2B5EF4-FFF2-40B4-BE49-F238E27FC236}">
                <a16:creationId xmlns:a16="http://schemas.microsoft.com/office/drawing/2014/main" id="{8359EA5C-723E-0256-5DED-C2214FA10DE5}"/>
              </a:ext>
            </a:extLst>
          </p:cNvPr>
          <p:cNvSpPr>
            <a:spLocks noGrp="1"/>
          </p:cNvSpPr>
          <p:nvPr>
            <p:ph type="sldNum" sz="quarter" idx="5"/>
          </p:nvPr>
        </p:nvSpPr>
        <p:spPr/>
        <p:txBody>
          <a:bodyPr/>
          <a:lstStyle/>
          <a:p>
            <a:fld id="{9FFE7074-E719-4A72-A131-51638B034415}" type="slidenum">
              <a:rPr lang="en-GB" smtClean="0"/>
              <a:t>8</a:t>
            </a:fld>
            <a:endParaRPr lang="en-GB"/>
          </a:p>
        </p:txBody>
      </p:sp>
    </p:spTree>
    <p:extLst>
      <p:ext uri="{BB962C8B-B14F-4D97-AF65-F5344CB8AC3E}">
        <p14:creationId xmlns:p14="http://schemas.microsoft.com/office/powerpoint/2010/main" val="2757944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D6862C-5E2D-C1ED-6CD1-182ADE3DF8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DB22BC-45E4-80CE-734C-6A4DD27503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12B49A-436B-0CB3-6952-C1B7C1D86DC2}"/>
              </a:ext>
            </a:extLst>
          </p:cNvPr>
          <p:cNvSpPr>
            <a:spLocks noGrp="1"/>
          </p:cNvSpPr>
          <p:nvPr>
            <p:ph type="body" idx="1"/>
          </p:nvPr>
        </p:nvSpPr>
        <p:spPr/>
        <p:txBody>
          <a:bodyPr/>
          <a:lstStyle/>
          <a:p>
            <a:r>
              <a:rPr lang="en-GB" dirty="0"/>
              <a:t>In the example I am using here a linear model may appear relatively appropriate. But in many cases logits of hazards display trends that are difficult to reconcile to common models like a linear or quadratic one. </a:t>
            </a:r>
          </a:p>
          <a:p>
            <a:r>
              <a:rPr lang="en-GB" dirty="0"/>
              <a:t>For this reason, we may start analyses by specifying a general model that has no constraints on the shape of the logit hazard function, although a general, unconstrained model is not parsimonious: it has a cost. </a:t>
            </a:r>
          </a:p>
          <a:p>
            <a:r>
              <a:rPr lang="en-GB" dirty="0"/>
              <a:t> How can we build a general specification model?</a:t>
            </a:r>
          </a:p>
          <a:p>
            <a:r>
              <a:rPr lang="en-GB" dirty="0"/>
              <a:t>The idea is to firstly specify a “baseline” function.  This is the logit hazard function when the values of predictors are equal to 0. In this case, the baseline function corresponds to the logit hazard of adolescents with no parental transitions. </a:t>
            </a:r>
          </a:p>
          <a:p>
            <a:r>
              <a:rPr lang="en-GB" dirty="0"/>
              <a:t>A general, unconstrained curve for the baseline model can then be specified by assuming there are different intercepts that represent the expected value of the logit hazard in every time interval, for those in the baseline group.  </a:t>
            </a:r>
          </a:p>
          <a:p>
            <a:r>
              <a:rPr lang="en-GB" dirty="0"/>
              <a:t>How does this work in practice? To better understand it, it is important to consider how the data should be organised.</a:t>
            </a:r>
          </a:p>
        </p:txBody>
      </p:sp>
      <p:sp>
        <p:nvSpPr>
          <p:cNvPr id="4" name="Slide Number Placeholder 3">
            <a:extLst>
              <a:ext uri="{FF2B5EF4-FFF2-40B4-BE49-F238E27FC236}">
                <a16:creationId xmlns:a16="http://schemas.microsoft.com/office/drawing/2014/main" id="{647C2580-D3E7-83E5-8ACE-196798E4DD21}"/>
              </a:ext>
            </a:extLst>
          </p:cNvPr>
          <p:cNvSpPr>
            <a:spLocks noGrp="1"/>
          </p:cNvSpPr>
          <p:nvPr>
            <p:ph type="sldNum" sz="quarter" idx="5"/>
          </p:nvPr>
        </p:nvSpPr>
        <p:spPr/>
        <p:txBody>
          <a:bodyPr/>
          <a:lstStyle/>
          <a:p>
            <a:fld id="{9FFE7074-E719-4A72-A131-51638B034415}" type="slidenum">
              <a:rPr lang="en-GB" smtClean="0"/>
              <a:t>9</a:t>
            </a:fld>
            <a:endParaRPr lang="en-GB"/>
          </a:p>
        </p:txBody>
      </p:sp>
    </p:spTree>
    <p:extLst>
      <p:ext uri="{BB962C8B-B14F-4D97-AF65-F5344CB8AC3E}">
        <p14:creationId xmlns:p14="http://schemas.microsoft.com/office/powerpoint/2010/main" val="474607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BF278-412F-2F5D-0C20-D2E800078A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3C8ADE-D2E8-1552-6F8A-E3FA75792D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E4339FB-8CF4-EE9D-157E-786AA92FCD3B}"/>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76376941-B09C-14A0-F163-B4998674E8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D2DF35-4DC0-BFF6-E6A3-33A0C75AAE65}"/>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76427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A6D1E-5FB7-EF08-2D47-68E9A3ACC77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489FE4-5205-6483-467F-E24C452AEE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745ACD-5693-17D3-C9C5-B1474892F1A5}"/>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CFE6A318-68A6-3112-0BB5-E96675226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4E6136-95EE-5AF6-4ABC-53F3BF87A8DA}"/>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2603453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47F477-5D60-CBCB-81AB-C1205AB1CB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A4545C0-1C8E-60D9-16B5-D6E617DD38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4E0FCB-489D-522A-30B9-66343A8636AE}"/>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1BC29C08-B151-5121-5FE1-6D3770E5A7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BAE86-DCD2-3E00-8B79-B2C942CF68A7}"/>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624428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866186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4488450" y="6283183"/>
            <a:ext cx="2095238" cy="447619"/>
          </a:xfrm>
          <a:prstGeom prst="rect">
            <a:avLst/>
          </a:prstGeom>
        </p:spPr>
      </p:pic>
    </p:spTree>
    <p:extLst>
      <p:ext uri="{BB962C8B-B14F-4D97-AF65-F5344CB8AC3E}">
        <p14:creationId xmlns:p14="http://schemas.microsoft.com/office/powerpoint/2010/main" val="918811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accent5"/>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1508154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363254" y="1564640"/>
            <a:ext cx="11465492" cy="2294172"/>
          </a:xfrm>
          <a:prstGeom prst="rect">
            <a:avLst/>
          </a:prstGeom>
        </p:spPr>
        <p:txBody>
          <a:bodyPr anchor="b"/>
          <a:lstStyle>
            <a:lvl1pPr algn="ctr">
              <a:defRPr sz="6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747227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363254" y="967770"/>
            <a:ext cx="11452792" cy="3320230"/>
          </a:xfrm>
          <a:prstGeom prst="rect">
            <a:avLst/>
          </a:prstGeo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363254" y="4314986"/>
            <a:ext cx="11452792" cy="1892774"/>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4071100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363254" y="967770"/>
            <a:ext cx="11465492" cy="1325563"/>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4359561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363254" y="2178754"/>
            <a:ext cx="5618968" cy="4049326"/>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6197252" y="2178754"/>
            <a:ext cx="5631494" cy="404932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685135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360079" y="2178754"/>
            <a:ext cx="5612445"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360079" y="3002666"/>
            <a:ext cx="5612445"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6197252" y="2178754"/>
            <a:ext cx="5634670" cy="686258"/>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6197252" y="3002666"/>
            <a:ext cx="5634670" cy="32254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14757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4778-C77A-3E24-035A-D2177DAD77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F666D9-556F-CBA9-E396-FB2622DE9F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D345FE-7B0F-C765-A844-EFC9D7801B07}"/>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78389B5F-0A81-4669-2C8A-AE00DDABF3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4D909F-CF95-76AC-8FA3-0368319D6E84}"/>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9913389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363254" y="967769"/>
            <a:ext cx="11465492" cy="972992"/>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1151156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927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5183188" y="967769"/>
            <a:ext cx="6645558" cy="518919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417892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5183188" y="967770"/>
            <a:ext cx="6645558" cy="5189190"/>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363255" y="967770"/>
            <a:ext cx="4408771" cy="1048147"/>
          </a:xfrm>
          <a:prstGeom prst="rect">
            <a:avLst/>
          </a:prstGeom>
        </p:spPr>
        <p:txBody>
          <a:bodyPr anchor="b"/>
          <a:lstStyle>
            <a:lvl1pPr>
              <a:defRPr sz="32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363255" y="2146179"/>
            <a:ext cx="4408771" cy="4010781"/>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Tree>
    <p:extLst>
      <p:ext uri="{BB962C8B-B14F-4D97-AF65-F5344CB8AC3E}">
        <p14:creationId xmlns:p14="http://schemas.microsoft.com/office/powerpoint/2010/main" val="1843180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267298"/>
            <a:ext cx="12192000" cy="48388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70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363254" y="3950888"/>
            <a:ext cx="11465492" cy="1860632"/>
          </a:xfrm>
        </p:spPr>
        <p:txBody>
          <a:bodyPr/>
          <a:lstStyle>
            <a:lvl1pPr marL="0" indent="0" algn="ctr">
              <a:buNone/>
              <a:defRPr sz="2400">
                <a:solidFill>
                  <a:schemeClr val="bg1"/>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363254" y="388307"/>
            <a:ext cx="5172814" cy="47815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44478" y="6249433"/>
            <a:ext cx="1181829" cy="5008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362607" y="6224270"/>
            <a:ext cx="504056" cy="5074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1874638" y="6252596"/>
            <a:ext cx="1853022" cy="467022"/>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4488450" y="6284090"/>
            <a:ext cx="2095238" cy="447619"/>
          </a:xfrm>
          <a:prstGeom prst="rect">
            <a:avLst/>
          </a:prstGeom>
        </p:spPr>
      </p:pic>
    </p:spTree>
    <p:extLst>
      <p:ext uri="{BB962C8B-B14F-4D97-AF65-F5344CB8AC3E}">
        <p14:creationId xmlns:p14="http://schemas.microsoft.com/office/powerpoint/2010/main" val="257897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A67D5-DAE8-9A55-950E-C98F2C0298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8BD4B5-A6EB-6F5C-2FE5-DFA28708293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F6B4AF-2766-732B-6641-D912D4579511}"/>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2E9BDE1C-81B2-74AC-1DF4-22179D34A4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48CF3F-1D3F-B5F6-53CD-4D691F02E640}"/>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04199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811D3-B9D5-C0D0-C9C0-60CE1ECF9D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9C4E5D-7D1E-5A6B-82C3-A54ACCBD7A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BDE0BE-A3D8-B97D-D96D-F97CF8F924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473265-1956-312F-D19E-61A9B24BE457}"/>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048A5BD2-E5DF-CD72-E0EC-42B731FAA5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9480D7-1CEF-5616-28D0-AE11C46E718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841977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EC99D-9F26-BEAD-25D2-8C393078C60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285D2F-4B9A-0DC6-9086-0FD526FA31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A93250-865C-D1E5-F293-D96DF2A9B3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E151E59-CE9D-BCBD-5A95-00891EF30E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927474-68EA-7290-2BE0-66E88E168E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45463C0-1860-AD4F-61A6-C7D63EB59E69}"/>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8" name="Footer Placeholder 7">
            <a:extLst>
              <a:ext uri="{FF2B5EF4-FFF2-40B4-BE49-F238E27FC236}">
                <a16:creationId xmlns:a16="http://schemas.microsoft.com/office/drawing/2014/main" id="{678E6D49-D017-9787-21E4-40CDB4922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0727EE-770A-FCA6-5C8D-C78A6F46250D}"/>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33401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3C3A-6AE0-2D33-B202-F39C38173E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DC5EC6-E538-AA99-09C1-EFB5F543EFDC}"/>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4" name="Footer Placeholder 3">
            <a:extLst>
              <a:ext uri="{FF2B5EF4-FFF2-40B4-BE49-F238E27FC236}">
                <a16:creationId xmlns:a16="http://schemas.microsoft.com/office/drawing/2014/main" id="{B057DE57-F396-4153-293C-3EBF1A6445F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EDCB8BF-D549-C109-6C9E-20027F80A3C5}"/>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28293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4949DB-4254-0EDD-69F1-1C943577AEFD}"/>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3" name="Footer Placeholder 2">
            <a:extLst>
              <a:ext uri="{FF2B5EF4-FFF2-40B4-BE49-F238E27FC236}">
                <a16:creationId xmlns:a16="http://schemas.microsoft.com/office/drawing/2014/main" id="{83B911C6-FB4E-94ED-25A6-868E25FCC0B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92030BB-483A-604D-0EF5-B585B739F95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39021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E6071-0FF9-995C-5583-71D4072ACF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868D55-4B7E-6855-3DED-C059FEF43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43758E-1176-993B-AEBF-C3B79850A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70657B-C4C9-8AB9-0C24-80BADB62CB44}"/>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8BD3FA0D-465B-35AC-75C9-E5F543C416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CC2C5C-18F9-A581-DD2A-2970D2D7598D}"/>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786529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1DB98-73DD-D89F-7DD2-4A7F4F17A9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259A77-F94C-D929-0C0A-98D3387D3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F6AD474-42DA-5859-86D1-09B88921D2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642B7-9084-5A78-0AEB-27F406394946}"/>
              </a:ext>
            </a:extLst>
          </p:cNvPr>
          <p:cNvSpPr>
            <a:spLocks noGrp="1"/>
          </p:cNvSpPr>
          <p:nvPr>
            <p:ph type="dt" sz="half" idx="10"/>
          </p:nvPr>
        </p:nvSpPr>
        <p:spPr/>
        <p:txBody>
          <a:bodyPr/>
          <a:lstStyle/>
          <a:p>
            <a:fld id="{37234CC5-8AFA-4B0C-A782-994239D6BA85}" type="datetimeFigureOut">
              <a:rPr lang="en-GB" smtClean="0"/>
              <a:t>12/02/2025</a:t>
            </a:fld>
            <a:endParaRPr lang="en-GB"/>
          </a:p>
        </p:txBody>
      </p:sp>
      <p:sp>
        <p:nvSpPr>
          <p:cNvPr id="6" name="Footer Placeholder 5">
            <a:extLst>
              <a:ext uri="{FF2B5EF4-FFF2-40B4-BE49-F238E27FC236}">
                <a16:creationId xmlns:a16="http://schemas.microsoft.com/office/drawing/2014/main" id="{DAA3715B-BA1D-C971-B63A-94D63772B4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549264-EADD-EF64-A621-8D921F64CDE6}"/>
              </a:ext>
            </a:extLst>
          </p:cNvPr>
          <p:cNvSpPr>
            <a:spLocks noGrp="1"/>
          </p:cNvSpPr>
          <p:nvPr>
            <p:ph type="sldNum" sz="quarter" idx="12"/>
          </p:nvPr>
        </p:nvSpPr>
        <p:spPr/>
        <p:txBody>
          <a:bodyPr/>
          <a:lstStyle/>
          <a:p>
            <a:fld id="{86555B15-9970-445D-AAA2-478716DD47B8}" type="slidenum">
              <a:rPr lang="en-GB" smtClean="0"/>
              <a:t>‹#›</a:t>
            </a:fld>
            <a:endParaRPr lang="en-GB"/>
          </a:p>
        </p:txBody>
      </p:sp>
    </p:spTree>
    <p:extLst>
      <p:ext uri="{BB962C8B-B14F-4D97-AF65-F5344CB8AC3E}">
        <p14:creationId xmlns:p14="http://schemas.microsoft.com/office/powerpoint/2010/main" val="139813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5BA43F-8E37-D0E7-C7D2-E3DCEB1DCF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6BBAC9-467B-B56D-A515-AB0404A1C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65985B-1D62-A9B7-1741-1A902C1C9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7234CC5-8AFA-4B0C-A782-994239D6BA85}" type="datetimeFigureOut">
              <a:rPr lang="en-GB" smtClean="0"/>
              <a:t>12/02/2025</a:t>
            </a:fld>
            <a:endParaRPr lang="en-GB"/>
          </a:p>
        </p:txBody>
      </p:sp>
      <p:sp>
        <p:nvSpPr>
          <p:cNvPr id="5" name="Footer Placeholder 4">
            <a:extLst>
              <a:ext uri="{FF2B5EF4-FFF2-40B4-BE49-F238E27FC236}">
                <a16:creationId xmlns:a16="http://schemas.microsoft.com/office/drawing/2014/main" id="{BD067852-CE80-AF97-E791-50C38992B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2B35B67-7F33-AD0F-5457-4042480D84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555B15-9970-445D-AAA2-478716DD47B8}" type="slidenum">
              <a:rPr lang="en-GB" smtClean="0"/>
              <a:t>‹#›</a:t>
            </a:fld>
            <a:endParaRPr lang="en-GB"/>
          </a:p>
        </p:txBody>
      </p:sp>
    </p:spTree>
    <p:extLst>
      <p:ext uri="{BB962C8B-B14F-4D97-AF65-F5344CB8AC3E}">
        <p14:creationId xmlns:p14="http://schemas.microsoft.com/office/powerpoint/2010/main" val="1250620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363254" y="2506276"/>
            <a:ext cx="11465492" cy="37116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363254" y="967770"/>
            <a:ext cx="11465492" cy="1325563"/>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6469694"/>
            <a:ext cx="12192000" cy="388306"/>
          </a:xfrm>
          <a:prstGeom prst="rect">
            <a:avLst/>
          </a:prstGeom>
        </p:spPr>
      </p:pic>
    </p:spTree>
    <p:extLst>
      <p:ext uri="{BB962C8B-B14F-4D97-AF65-F5344CB8AC3E}">
        <p14:creationId xmlns:p14="http://schemas.microsoft.com/office/powerpoint/2010/main" val="372240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46" rtl="0" eaLnBrk="1" latinLnBrk="0" hangingPunct="1">
        <a:lnSpc>
          <a:spcPct val="90000"/>
        </a:lnSpc>
        <a:spcBef>
          <a:spcPct val="0"/>
        </a:spcBef>
        <a:buNone/>
        <a:defRPr sz="3600" b="1" kern="1200">
          <a:solidFill>
            <a:schemeClr val="accent2"/>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crm.ac.uk/resources/online/all/?id=20850"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0.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9.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image" Target="../media/image9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363254" y="2698376"/>
            <a:ext cx="11465492" cy="1347151"/>
          </a:xfrm>
        </p:spPr>
        <p:txBody>
          <a:bodyPr>
            <a:normAutofit/>
          </a:bodyPr>
          <a:lstStyle/>
          <a:p>
            <a:r>
              <a:rPr lang="en-GB" sz="4400" dirty="0"/>
              <a:t>Introduction to Survival Analysis</a:t>
            </a:r>
            <a:br>
              <a:rPr lang="en-GB" sz="4400" dirty="0"/>
            </a:br>
            <a:r>
              <a:rPr lang="en-GB" sz="4400" dirty="0"/>
              <a:t>Part #3</a:t>
            </a:r>
            <a:endParaRPr lang="en-GB" sz="4400" b="0" dirty="0"/>
          </a:p>
        </p:txBody>
      </p:sp>
      <p:sp>
        <p:nvSpPr>
          <p:cNvPr id="3" name="Subtitle 2">
            <a:extLst>
              <a:ext uri="{FF2B5EF4-FFF2-40B4-BE49-F238E27FC236}">
                <a16:creationId xmlns:a16="http://schemas.microsoft.com/office/drawing/2014/main" id="{B2652966-0829-4244-ABC0-F1A8CC7C3184}"/>
              </a:ext>
            </a:extLst>
          </p:cNvPr>
          <p:cNvSpPr>
            <a:spLocks noGrp="1"/>
          </p:cNvSpPr>
          <p:nvPr>
            <p:ph type="subTitle" idx="1"/>
          </p:nvPr>
        </p:nvSpPr>
        <p:spPr>
          <a:xfrm>
            <a:off x="363254" y="4996069"/>
            <a:ext cx="11465492" cy="1535110"/>
          </a:xfrm>
        </p:spPr>
        <p:txBody>
          <a:bodyPr/>
          <a:lstStyle/>
          <a:p>
            <a:r>
              <a:rPr lang="en-GB" dirty="0"/>
              <a:t>Dr Oliver </a:t>
            </a:r>
            <a:r>
              <a:rPr lang="en-GB" dirty="0" err="1"/>
              <a:t>Perra</a:t>
            </a:r>
            <a:endParaRPr lang="en-GB" dirty="0"/>
          </a:p>
          <a:p>
            <a:r>
              <a:rPr lang="en-GB" sz="1400" dirty="0">
                <a:latin typeface="+mj-lt"/>
              </a:rPr>
              <a:t>Full resource, see: </a:t>
            </a:r>
            <a:r>
              <a:rPr lang="en-GB" sz="1400" u="sng" dirty="0">
                <a:solidFill>
                  <a:srgbClr val="0563C1"/>
                </a:solidFill>
                <a:effectLst/>
                <a:latin typeface="+mj-lt"/>
                <a:ea typeface="Calibri" panose="020F0502020204030204" pitchFamily="34" charset="0"/>
                <a:hlinkClick r:id="rId3"/>
              </a:rPr>
              <a:t>https://www.ncrm.ac.uk/resources/online/all/?id=20850</a:t>
            </a:r>
            <a:endParaRPr lang="en-GB" sz="1400" dirty="0">
              <a:effectLst/>
              <a:latin typeface="+mj-lt"/>
              <a:ea typeface="Calibri" panose="020F0502020204030204" pitchFamily="34" charset="0"/>
            </a:endParaRPr>
          </a:p>
          <a:p>
            <a:endParaRPr lang="en-GB" dirty="0"/>
          </a:p>
          <a:p>
            <a:endParaRPr lang="en-GB" dirty="0"/>
          </a:p>
        </p:txBody>
      </p:sp>
    </p:spTree>
    <p:extLst>
      <p:ext uri="{BB962C8B-B14F-4D97-AF65-F5344CB8AC3E}">
        <p14:creationId xmlns:p14="http://schemas.microsoft.com/office/powerpoint/2010/main" val="129858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2DB54-5A95-3C76-C143-C81B788CC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2A461A-CC26-2B69-63DE-C4B40DF30877}"/>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The Person-Period dataset</a:t>
            </a:r>
          </a:p>
        </p:txBody>
      </p:sp>
      <p:graphicFrame>
        <p:nvGraphicFramePr>
          <p:cNvPr id="7" name="Table 6">
            <a:extLst>
              <a:ext uri="{FF2B5EF4-FFF2-40B4-BE49-F238E27FC236}">
                <a16:creationId xmlns:a16="http://schemas.microsoft.com/office/drawing/2014/main" id="{0EBEDBBA-3B15-030D-EEE0-036CC9A60791}"/>
              </a:ext>
            </a:extLst>
          </p:cNvPr>
          <p:cNvGraphicFramePr>
            <a:graphicFrameLocks noGrp="1"/>
          </p:cNvGraphicFramePr>
          <p:nvPr>
            <p:extLst>
              <p:ext uri="{D42A27DB-BD31-4B8C-83A1-F6EECF244321}">
                <p14:modId xmlns:p14="http://schemas.microsoft.com/office/powerpoint/2010/main" val="2223123528"/>
              </p:ext>
            </p:extLst>
          </p:nvPr>
        </p:nvGraphicFramePr>
        <p:xfrm>
          <a:off x="346892" y="1464249"/>
          <a:ext cx="4904376" cy="1854200"/>
        </p:xfrm>
        <a:graphic>
          <a:graphicData uri="http://schemas.openxmlformats.org/drawingml/2006/table">
            <a:tbl>
              <a:tblPr firstRow="1" bandRow="1">
                <a:tableStyleId>{5C22544A-7EE6-4342-B048-85BDC9FD1C3A}</a:tableStyleId>
              </a:tblPr>
              <a:tblGrid>
                <a:gridCol w="1226094">
                  <a:extLst>
                    <a:ext uri="{9D8B030D-6E8A-4147-A177-3AD203B41FA5}">
                      <a16:colId xmlns:a16="http://schemas.microsoft.com/office/drawing/2014/main" val="1647859989"/>
                    </a:ext>
                  </a:extLst>
                </a:gridCol>
                <a:gridCol w="1226094">
                  <a:extLst>
                    <a:ext uri="{9D8B030D-6E8A-4147-A177-3AD203B41FA5}">
                      <a16:colId xmlns:a16="http://schemas.microsoft.com/office/drawing/2014/main" val="1303857489"/>
                    </a:ext>
                  </a:extLst>
                </a:gridCol>
                <a:gridCol w="1226094">
                  <a:extLst>
                    <a:ext uri="{9D8B030D-6E8A-4147-A177-3AD203B41FA5}">
                      <a16:colId xmlns:a16="http://schemas.microsoft.com/office/drawing/2014/main" val="3353481001"/>
                    </a:ext>
                  </a:extLst>
                </a:gridCol>
                <a:gridCol w="1226094">
                  <a:extLst>
                    <a:ext uri="{9D8B030D-6E8A-4147-A177-3AD203B41FA5}">
                      <a16:colId xmlns:a16="http://schemas.microsoft.com/office/drawing/2014/main" val="2910317624"/>
                    </a:ext>
                  </a:extLst>
                </a:gridCol>
              </a:tblGrid>
              <a:tr h="370840">
                <a:tc>
                  <a:txBody>
                    <a:bodyPr/>
                    <a:lstStyle/>
                    <a:p>
                      <a:pPr algn="ctr"/>
                      <a:r>
                        <a:rPr lang="en-GB" dirty="0"/>
                        <a:t>ID</a:t>
                      </a:r>
                    </a:p>
                  </a:txBody>
                  <a:tcPr/>
                </a:tc>
                <a:tc>
                  <a:txBody>
                    <a:bodyPr/>
                    <a:lstStyle/>
                    <a:p>
                      <a:pPr algn="ctr"/>
                      <a:r>
                        <a:rPr lang="en-GB" i="1" dirty="0"/>
                        <a:t>Time</a:t>
                      </a:r>
                    </a:p>
                  </a:txBody>
                  <a:tcPr/>
                </a:tc>
                <a:tc>
                  <a:txBody>
                    <a:bodyPr/>
                    <a:lstStyle/>
                    <a:p>
                      <a:pPr algn="ctr"/>
                      <a:r>
                        <a:rPr lang="en-GB" dirty="0"/>
                        <a:t>Event</a:t>
                      </a:r>
                    </a:p>
                  </a:txBody>
                  <a:tcPr/>
                </a:tc>
                <a:tc>
                  <a:txBody>
                    <a:bodyPr/>
                    <a:lstStyle/>
                    <a:p>
                      <a:pPr algn="ctr"/>
                      <a:r>
                        <a:rPr lang="en-GB" dirty="0"/>
                        <a:t>Censor</a:t>
                      </a:r>
                    </a:p>
                  </a:txBody>
                  <a:tcPr/>
                </a:tc>
                <a:extLst>
                  <a:ext uri="{0D108BD9-81ED-4DB2-BD59-A6C34878D82A}">
                    <a16:rowId xmlns:a16="http://schemas.microsoft.com/office/drawing/2014/main" val="2986566882"/>
                  </a:ext>
                </a:extLst>
              </a:tr>
              <a:tr h="370840">
                <a:tc>
                  <a:txBody>
                    <a:bodyPr/>
                    <a:lstStyle/>
                    <a:p>
                      <a:pPr algn="ctr"/>
                      <a:r>
                        <a:rPr lang="en-GB" dirty="0"/>
                        <a:t>1</a:t>
                      </a:r>
                    </a:p>
                  </a:txBody>
                  <a:tcPr/>
                </a:tc>
                <a:tc>
                  <a:txBody>
                    <a:bodyPr/>
                    <a:lstStyle/>
                    <a:p>
                      <a:pPr algn="ctr"/>
                      <a:r>
                        <a:rPr lang="en-GB" dirty="0"/>
                        <a:t>9</a:t>
                      </a:r>
                    </a:p>
                  </a:txBody>
                  <a:tcPr/>
                </a:tc>
                <a:tc>
                  <a:txBody>
                    <a:bodyPr/>
                    <a:lstStyle/>
                    <a:p>
                      <a:pPr algn="ctr"/>
                      <a:r>
                        <a:rPr lang="en-GB" dirty="0"/>
                        <a:t>1</a:t>
                      </a:r>
                    </a:p>
                  </a:txBody>
                  <a:tcPr/>
                </a:tc>
                <a:tc>
                  <a:txBody>
                    <a:bodyPr/>
                    <a:lstStyle/>
                    <a:p>
                      <a:pPr algn="ctr"/>
                      <a:r>
                        <a:rPr lang="en-GB" dirty="0"/>
                        <a:t>0</a:t>
                      </a:r>
                    </a:p>
                  </a:txBody>
                  <a:tcPr/>
                </a:tc>
                <a:extLst>
                  <a:ext uri="{0D108BD9-81ED-4DB2-BD59-A6C34878D82A}">
                    <a16:rowId xmlns:a16="http://schemas.microsoft.com/office/drawing/2014/main" val="2719215510"/>
                  </a:ext>
                </a:extLst>
              </a:tr>
              <a:tr h="370840">
                <a:tc>
                  <a:txBody>
                    <a:bodyPr/>
                    <a:lstStyle/>
                    <a:p>
                      <a:pPr algn="ctr"/>
                      <a:r>
                        <a:rPr lang="en-GB" dirty="0"/>
                        <a:t>2</a:t>
                      </a:r>
                    </a:p>
                  </a:txBody>
                  <a:tcPr/>
                </a:tc>
                <a:tc>
                  <a:txBody>
                    <a:bodyPr/>
                    <a:lstStyle/>
                    <a:p>
                      <a:pPr algn="ctr"/>
                      <a:r>
                        <a:rPr lang="en-GB" dirty="0"/>
                        <a:t>12</a:t>
                      </a:r>
                    </a:p>
                  </a:txBody>
                  <a:tcPr/>
                </a:tc>
                <a:tc>
                  <a:txBody>
                    <a:bodyPr/>
                    <a:lstStyle/>
                    <a:p>
                      <a:pPr algn="ctr"/>
                      <a:r>
                        <a:rPr lang="en-GB" dirty="0"/>
                        <a:t>0</a:t>
                      </a:r>
                    </a:p>
                  </a:txBody>
                  <a:tcPr/>
                </a:tc>
                <a:tc>
                  <a:txBody>
                    <a:bodyPr/>
                    <a:lstStyle/>
                    <a:p>
                      <a:pPr algn="ctr"/>
                      <a:r>
                        <a:rPr lang="en-GB" dirty="0"/>
                        <a:t>1</a:t>
                      </a:r>
                    </a:p>
                  </a:txBody>
                  <a:tcPr/>
                </a:tc>
                <a:extLst>
                  <a:ext uri="{0D108BD9-81ED-4DB2-BD59-A6C34878D82A}">
                    <a16:rowId xmlns:a16="http://schemas.microsoft.com/office/drawing/2014/main" val="668280782"/>
                  </a:ext>
                </a:extLst>
              </a:tr>
              <a:tr h="370840">
                <a:tc>
                  <a:txBody>
                    <a:bodyPr/>
                    <a:lstStyle/>
                    <a:p>
                      <a:pPr algn="ctr"/>
                      <a:r>
                        <a:rPr lang="en-GB" dirty="0"/>
                        <a:t>17</a:t>
                      </a:r>
                    </a:p>
                  </a:txBody>
                  <a:tcPr/>
                </a:tc>
                <a:tc>
                  <a:txBody>
                    <a:bodyPr/>
                    <a:lstStyle/>
                    <a:p>
                      <a:pPr algn="ctr"/>
                      <a:r>
                        <a:rPr lang="en-GB" dirty="0"/>
                        <a:t>7</a:t>
                      </a:r>
                    </a:p>
                  </a:txBody>
                  <a:tcPr/>
                </a:tc>
                <a:tc>
                  <a:txBody>
                    <a:bodyPr/>
                    <a:lstStyle/>
                    <a:p>
                      <a:pPr algn="ctr"/>
                      <a:r>
                        <a:rPr lang="en-GB" dirty="0"/>
                        <a:t>1</a:t>
                      </a:r>
                    </a:p>
                  </a:txBody>
                  <a:tcPr/>
                </a:tc>
                <a:tc>
                  <a:txBody>
                    <a:bodyPr/>
                    <a:lstStyle/>
                    <a:p>
                      <a:pPr algn="ctr"/>
                      <a:r>
                        <a:rPr lang="en-GB" dirty="0"/>
                        <a:t>0</a:t>
                      </a:r>
                    </a:p>
                  </a:txBody>
                  <a:tcPr/>
                </a:tc>
                <a:extLst>
                  <a:ext uri="{0D108BD9-81ED-4DB2-BD59-A6C34878D82A}">
                    <a16:rowId xmlns:a16="http://schemas.microsoft.com/office/drawing/2014/main" val="3177195533"/>
                  </a:ext>
                </a:extLst>
              </a:tr>
              <a:tr h="370840">
                <a:tc>
                  <a:txBody>
                    <a:bodyPr/>
                    <a:lstStyle/>
                    <a:p>
                      <a:pPr algn="ctr"/>
                      <a:r>
                        <a:rPr lang="en-GB" dirty="0"/>
                        <a:t>…</a:t>
                      </a:r>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extLst>
                  <a:ext uri="{0D108BD9-81ED-4DB2-BD59-A6C34878D82A}">
                    <a16:rowId xmlns:a16="http://schemas.microsoft.com/office/drawing/2014/main" val="627682326"/>
                  </a:ext>
                </a:extLst>
              </a:tr>
            </a:tbl>
          </a:graphicData>
        </a:graphic>
      </p:graphicFrame>
      <p:graphicFrame>
        <p:nvGraphicFramePr>
          <p:cNvPr id="8" name="Table 7">
            <a:extLst>
              <a:ext uri="{FF2B5EF4-FFF2-40B4-BE49-F238E27FC236}">
                <a16:creationId xmlns:a16="http://schemas.microsoft.com/office/drawing/2014/main" id="{EDC5250B-B44A-DF99-6D17-B9E857DAFE33}"/>
              </a:ext>
            </a:extLst>
          </p:cNvPr>
          <p:cNvGraphicFramePr>
            <a:graphicFrameLocks noGrp="1"/>
          </p:cNvGraphicFramePr>
          <p:nvPr>
            <p:extLst>
              <p:ext uri="{D42A27DB-BD31-4B8C-83A1-F6EECF244321}">
                <p14:modId xmlns:p14="http://schemas.microsoft.com/office/powerpoint/2010/main" val="1224727822"/>
              </p:ext>
            </p:extLst>
          </p:nvPr>
        </p:nvGraphicFramePr>
        <p:xfrm>
          <a:off x="7657737" y="1394460"/>
          <a:ext cx="3678282" cy="4439920"/>
        </p:xfrm>
        <a:graphic>
          <a:graphicData uri="http://schemas.openxmlformats.org/drawingml/2006/table">
            <a:tbl>
              <a:tblPr firstRow="1" bandRow="1">
                <a:tableStyleId>{5C22544A-7EE6-4342-B048-85BDC9FD1C3A}</a:tableStyleId>
              </a:tblPr>
              <a:tblGrid>
                <a:gridCol w="1226094">
                  <a:extLst>
                    <a:ext uri="{9D8B030D-6E8A-4147-A177-3AD203B41FA5}">
                      <a16:colId xmlns:a16="http://schemas.microsoft.com/office/drawing/2014/main" val="1647859989"/>
                    </a:ext>
                  </a:extLst>
                </a:gridCol>
                <a:gridCol w="1226094">
                  <a:extLst>
                    <a:ext uri="{9D8B030D-6E8A-4147-A177-3AD203B41FA5}">
                      <a16:colId xmlns:a16="http://schemas.microsoft.com/office/drawing/2014/main" val="1303857489"/>
                    </a:ext>
                  </a:extLst>
                </a:gridCol>
                <a:gridCol w="1226094">
                  <a:extLst>
                    <a:ext uri="{9D8B030D-6E8A-4147-A177-3AD203B41FA5}">
                      <a16:colId xmlns:a16="http://schemas.microsoft.com/office/drawing/2014/main" val="3353481001"/>
                    </a:ext>
                  </a:extLst>
                </a:gridCol>
              </a:tblGrid>
              <a:tr h="370840">
                <a:tc>
                  <a:txBody>
                    <a:bodyPr/>
                    <a:lstStyle/>
                    <a:p>
                      <a:pPr algn="ctr"/>
                      <a:r>
                        <a:rPr lang="en-GB" dirty="0"/>
                        <a:t>ID</a:t>
                      </a:r>
                    </a:p>
                  </a:txBody>
                  <a:tcPr/>
                </a:tc>
                <a:tc>
                  <a:txBody>
                    <a:bodyPr/>
                    <a:lstStyle/>
                    <a:p>
                      <a:pPr algn="ctr"/>
                      <a:r>
                        <a:rPr lang="en-GB" i="1" dirty="0"/>
                        <a:t>Period</a:t>
                      </a:r>
                    </a:p>
                  </a:txBody>
                  <a:tcPr/>
                </a:tc>
                <a:tc>
                  <a:txBody>
                    <a:bodyPr/>
                    <a:lstStyle/>
                    <a:p>
                      <a:pPr algn="ctr"/>
                      <a:r>
                        <a:rPr lang="en-GB" dirty="0"/>
                        <a:t>Event</a:t>
                      </a:r>
                    </a:p>
                  </a:txBody>
                  <a:tcPr/>
                </a:tc>
                <a:extLst>
                  <a:ext uri="{0D108BD9-81ED-4DB2-BD59-A6C34878D82A}">
                    <a16:rowId xmlns:a16="http://schemas.microsoft.com/office/drawing/2014/main" val="2986566882"/>
                  </a:ext>
                </a:extLst>
              </a:tr>
              <a:tr h="370840">
                <a:tc>
                  <a:txBody>
                    <a:bodyPr/>
                    <a:lstStyle/>
                    <a:p>
                      <a:pPr algn="ctr"/>
                      <a:r>
                        <a:rPr lang="en-GB" dirty="0"/>
                        <a:t>1</a:t>
                      </a:r>
                    </a:p>
                  </a:txBody>
                  <a:tcPr/>
                </a:tc>
                <a:tc>
                  <a:txBody>
                    <a:bodyPr/>
                    <a:lstStyle/>
                    <a:p>
                      <a:pPr algn="ctr"/>
                      <a:r>
                        <a:rPr lang="en-GB" dirty="0"/>
                        <a:t>7</a:t>
                      </a:r>
                    </a:p>
                  </a:txBody>
                  <a:tcPr/>
                </a:tc>
                <a:tc>
                  <a:txBody>
                    <a:bodyPr/>
                    <a:lstStyle/>
                    <a:p>
                      <a:pPr algn="ctr"/>
                      <a:r>
                        <a:rPr lang="en-GB" dirty="0"/>
                        <a:t>0</a:t>
                      </a:r>
                    </a:p>
                  </a:txBody>
                  <a:tcPr/>
                </a:tc>
                <a:extLst>
                  <a:ext uri="{0D108BD9-81ED-4DB2-BD59-A6C34878D82A}">
                    <a16:rowId xmlns:a16="http://schemas.microsoft.com/office/drawing/2014/main" val="2719215510"/>
                  </a:ext>
                </a:extLst>
              </a:tr>
              <a:tr h="370840">
                <a:tc>
                  <a:txBody>
                    <a:bodyPr/>
                    <a:lstStyle/>
                    <a:p>
                      <a:pPr algn="ctr"/>
                      <a:r>
                        <a:rPr lang="en-GB" dirty="0"/>
                        <a:t>1</a:t>
                      </a:r>
                    </a:p>
                  </a:txBody>
                  <a:tcPr/>
                </a:tc>
                <a:tc>
                  <a:txBody>
                    <a:bodyPr/>
                    <a:lstStyle/>
                    <a:p>
                      <a:pPr algn="ctr"/>
                      <a:r>
                        <a:rPr lang="en-GB" dirty="0"/>
                        <a:t>8</a:t>
                      </a:r>
                    </a:p>
                  </a:txBody>
                  <a:tcPr/>
                </a:tc>
                <a:tc>
                  <a:txBody>
                    <a:bodyPr/>
                    <a:lstStyle/>
                    <a:p>
                      <a:pPr algn="ctr"/>
                      <a:r>
                        <a:rPr lang="en-GB" dirty="0"/>
                        <a:t>0</a:t>
                      </a:r>
                    </a:p>
                  </a:txBody>
                  <a:tcPr/>
                </a:tc>
                <a:extLst>
                  <a:ext uri="{0D108BD9-81ED-4DB2-BD59-A6C34878D82A}">
                    <a16:rowId xmlns:a16="http://schemas.microsoft.com/office/drawing/2014/main" val="668280782"/>
                  </a:ext>
                </a:extLst>
              </a:tr>
              <a:tr h="185420">
                <a:tc>
                  <a:txBody>
                    <a:bodyPr/>
                    <a:lstStyle/>
                    <a:p>
                      <a:pPr algn="ctr"/>
                      <a:r>
                        <a:rPr lang="en-GB"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9</a:t>
                      </a:r>
                    </a:p>
                  </a:txBody>
                  <a:tcPr>
                    <a:lnB w="38100" cap="flat" cmpd="sng" algn="ctr">
                      <a:solidFill>
                        <a:schemeClr val="tx1"/>
                      </a:solidFill>
                      <a:prstDash val="solid"/>
                      <a:round/>
                      <a:headEnd type="none" w="med" len="med"/>
                      <a:tailEnd type="none" w="med" len="med"/>
                    </a:lnB>
                  </a:tcPr>
                </a:tc>
                <a:tc>
                  <a:txBody>
                    <a:bodyPr/>
                    <a:lstStyle/>
                    <a:p>
                      <a:pPr algn="ctr"/>
                      <a:r>
                        <a:rPr lang="en-GB" dirty="0"/>
                        <a:t>1</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195533"/>
                  </a:ext>
                </a:extLst>
              </a:tr>
              <a:tr h="370840">
                <a:tc>
                  <a:txBody>
                    <a:bodyPr/>
                    <a:lstStyle/>
                    <a:p>
                      <a:pPr algn="ctr"/>
                      <a:r>
                        <a:rPr lang="en-GB" dirty="0"/>
                        <a:t>2</a:t>
                      </a:r>
                    </a:p>
                  </a:txBody>
                  <a:tcPr>
                    <a:lnT w="38100" cap="flat" cmpd="sng" algn="ctr">
                      <a:solidFill>
                        <a:schemeClr val="tx1"/>
                      </a:solidFill>
                      <a:prstDash val="solid"/>
                      <a:round/>
                      <a:headEnd type="none" w="med" len="med"/>
                      <a:tailEnd type="none" w="med" len="med"/>
                    </a:lnT>
                  </a:tcPr>
                </a:tc>
                <a:tc>
                  <a:txBody>
                    <a:bodyPr/>
                    <a:lstStyle/>
                    <a:p>
                      <a:pPr algn="ctr"/>
                      <a:r>
                        <a:rPr lang="en-GB" dirty="0"/>
                        <a:t>7</a:t>
                      </a:r>
                    </a:p>
                  </a:txBody>
                  <a:tcPr>
                    <a:lnT w="38100" cap="flat" cmpd="sng" algn="ctr">
                      <a:solidFill>
                        <a:schemeClr val="tx1"/>
                      </a:solidFill>
                      <a:prstDash val="solid"/>
                      <a:round/>
                      <a:headEnd type="none" w="med" len="med"/>
                      <a:tailEnd type="none" w="med" len="med"/>
                    </a:lnT>
                  </a:tcPr>
                </a:tc>
                <a:tc>
                  <a:txBody>
                    <a:bodyPr/>
                    <a:lstStyle/>
                    <a:p>
                      <a:pPr algn="ctr"/>
                      <a:r>
                        <a:rPr lang="en-GB" dirty="0"/>
                        <a:t>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7814181"/>
                  </a:ext>
                </a:extLst>
              </a:tr>
              <a:tr h="370840">
                <a:tc>
                  <a:txBody>
                    <a:bodyPr/>
                    <a:lstStyle/>
                    <a:p>
                      <a:pPr algn="ctr"/>
                      <a:r>
                        <a:rPr lang="en-GB" dirty="0"/>
                        <a:t>2</a:t>
                      </a:r>
                    </a:p>
                  </a:txBody>
                  <a:tcPr/>
                </a:tc>
                <a:tc>
                  <a:txBody>
                    <a:bodyPr/>
                    <a:lstStyle/>
                    <a:p>
                      <a:pPr algn="ctr"/>
                      <a:r>
                        <a:rPr lang="en-GB" dirty="0"/>
                        <a:t>8</a:t>
                      </a:r>
                    </a:p>
                  </a:txBody>
                  <a:tcPr/>
                </a:tc>
                <a:tc>
                  <a:txBody>
                    <a:bodyPr/>
                    <a:lstStyle/>
                    <a:p>
                      <a:pPr algn="ctr"/>
                      <a:r>
                        <a:rPr lang="en-GB" dirty="0"/>
                        <a:t>0</a:t>
                      </a:r>
                    </a:p>
                  </a:txBody>
                  <a:tcPr/>
                </a:tc>
                <a:extLst>
                  <a:ext uri="{0D108BD9-81ED-4DB2-BD59-A6C34878D82A}">
                    <a16:rowId xmlns:a16="http://schemas.microsoft.com/office/drawing/2014/main" val="4107032816"/>
                  </a:ext>
                </a:extLst>
              </a:tr>
              <a:tr h="370840">
                <a:tc>
                  <a:txBody>
                    <a:bodyPr/>
                    <a:lstStyle/>
                    <a:p>
                      <a:pPr algn="ctr"/>
                      <a:r>
                        <a:rPr lang="en-GB" dirty="0"/>
                        <a:t>2</a:t>
                      </a:r>
                    </a:p>
                  </a:txBody>
                  <a:tcPr/>
                </a:tc>
                <a:tc>
                  <a:txBody>
                    <a:bodyPr/>
                    <a:lstStyle/>
                    <a:p>
                      <a:pPr algn="ctr"/>
                      <a:r>
                        <a:rPr lang="en-GB" dirty="0"/>
                        <a:t>9</a:t>
                      </a:r>
                    </a:p>
                  </a:txBody>
                  <a:tcPr/>
                </a:tc>
                <a:tc>
                  <a:txBody>
                    <a:bodyPr/>
                    <a:lstStyle/>
                    <a:p>
                      <a:pPr algn="ctr"/>
                      <a:r>
                        <a:rPr lang="en-GB" dirty="0"/>
                        <a:t>0</a:t>
                      </a:r>
                    </a:p>
                  </a:txBody>
                  <a:tcPr/>
                </a:tc>
                <a:extLst>
                  <a:ext uri="{0D108BD9-81ED-4DB2-BD59-A6C34878D82A}">
                    <a16:rowId xmlns:a16="http://schemas.microsoft.com/office/drawing/2014/main" val="833907664"/>
                  </a:ext>
                </a:extLst>
              </a:tr>
              <a:tr h="370840">
                <a:tc>
                  <a:txBody>
                    <a:bodyPr/>
                    <a:lstStyle/>
                    <a:p>
                      <a:pPr algn="ctr"/>
                      <a:r>
                        <a:rPr lang="en-GB" dirty="0"/>
                        <a:t>2</a:t>
                      </a:r>
                    </a:p>
                  </a:txBody>
                  <a:tcPr/>
                </a:tc>
                <a:tc>
                  <a:txBody>
                    <a:bodyPr/>
                    <a:lstStyle/>
                    <a:p>
                      <a:pPr algn="ctr"/>
                      <a:r>
                        <a:rPr lang="en-GB" dirty="0"/>
                        <a:t>10</a:t>
                      </a:r>
                    </a:p>
                  </a:txBody>
                  <a:tcPr/>
                </a:tc>
                <a:tc>
                  <a:txBody>
                    <a:bodyPr/>
                    <a:lstStyle/>
                    <a:p>
                      <a:pPr algn="ctr"/>
                      <a:r>
                        <a:rPr lang="en-GB" dirty="0"/>
                        <a:t>0</a:t>
                      </a:r>
                    </a:p>
                  </a:txBody>
                  <a:tcPr/>
                </a:tc>
                <a:extLst>
                  <a:ext uri="{0D108BD9-81ED-4DB2-BD59-A6C34878D82A}">
                    <a16:rowId xmlns:a16="http://schemas.microsoft.com/office/drawing/2014/main" val="912021993"/>
                  </a:ext>
                </a:extLst>
              </a:tr>
              <a:tr h="370840">
                <a:tc>
                  <a:txBody>
                    <a:bodyPr/>
                    <a:lstStyle/>
                    <a:p>
                      <a:pPr algn="ctr"/>
                      <a:r>
                        <a:rPr lang="en-GB" dirty="0"/>
                        <a:t>2</a:t>
                      </a:r>
                    </a:p>
                  </a:txBody>
                  <a:tcPr/>
                </a:tc>
                <a:tc>
                  <a:txBody>
                    <a:bodyPr/>
                    <a:lstStyle/>
                    <a:p>
                      <a:pPr algn="ctr"/>
                      <a:r>
                        <a:rPr lang="en-GB" dirty="0"/>
                        <a:t>11</a:t>
                      </a:r>
                    </a:p>
                  </a:txBody>
                  <a:tcPr/>
                </a:tc>
                <a:tc>
                  <a:txBody>
                    <a:bodyPr/>
                    <a:lstStyle/>
                    <a:p>
                      <a:pPr algn="ctr"/>
                      <a:r>
                        <a:rPr lang="en-GB" dirty="0"/>
                        <a:t>0</a:t>
                      </a:r>
                    </a:p>
                  </a:txBody>
                  <a:tcPr/>
                </a:tc>
                <a:extLst>
                  <a:ext uri="{0D108BD9-81ED-4DB2-BD59-A6C34878D82A}">
                    <a16:rowId xmlns:a16="http://schemas.microsoft.com/office/drawing/2014/main" val="3443892878"/>
                  </a:ext>
                </a:extLst>
              </a:tr>
              <a:tr h="185420">
                <a:tc>
                  <a:txBody>
                    <a:bodyPr/>
                    <a:lstStyle/>
                    <a:p>
                      <a:pPr algn="ctr"/>
                      <a:r>
                        <a:rPr lang="en-GB" dirty="0"/>
                        <a:t>2</a:t>
                      </a:r>
                    </a:p>
                  </a:txBody>
                  <a:tcPr>
                    <a:lnB w="38100" cap="flat" cmpd="sng" algn="ctr">
                      <a:solidFill>
                        <a:schemeClr val="tx1"/>
                      </a:solidFill>
                      <a:prstDash val="solid"/>
                      <a:round/>
                      <a:headEnd type="none" w="med" len="med"/>
                      <a:tailEnd type="none" w="med" len="med"/>
                    </a:lnB>
                  </a:tcPr>
                </a:tc>
                <a:tc>
                  <a:txBody>
                    <a:bodyPr/>
                    <a:lstStyle/>
                    <a:p>
                      <a:pPr algn="ctr"/>
                      <a:r>
                        <a:rPr lang="en-GB" dirty="0"/>
                        <a:t>12</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7584488"/>
                  </a:ext>
                </a:extLst>
              </a:tr>
              <a:tr h="370840">
                <a:tc>
                  <a:txBody>
                    <a:bodyPr/>
                    <a:lstStyle/>
                    <a:p>
                      <a:pPr algn="ctr"/>
                      <a:r>
                        <a:rPr lang="en-GB" dirty="0"/>
                        <a:t>17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1</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8977389"/>
                  </a:ext>
                </a:extLst>
              </a:tr>
              <a:tr h="370840">
                <a:tc>
                  <a:txBody>
                    <a:bodyPr/>
                    <a:lstStyle/>
                    <a:p>
                      <a:pPr algn="ctr"/>
                      <a:r>
                        <a:rPr lang="en-GB" dirty="0"/>
                        <a:t>…</a:t>
                      </a:r>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67264851"/>
                  </a:ext>
                </a:extLst>
              </a:tr>
            </a:tbl>
          </a:graphicData>
        </a:graphic>
      </p:graphicFrame>
      <p:cxnSp>
        <p:nvCxnSpPr>
          <p:cNvPr id="10" name="Straight Arrow Connector 9">
            <a:extLst>
              <a:ext uri="{FF2B5EF4-FFF2-40B4-BE49-F238E27FC236}">
                <a16:creationId xmlns:a16="http://schemas.microsoft.com/office/drawing/2014/main" id="{15FE4732-EEE6-7B1B-9B40-5C41AD9FF0F7}"/>
              </a:ext>
            </a:extLst>
          </p:cNvPr>
          <p:cNvCxnSpPr/>
          <p:nvPr/>
        </p:nvCxnSpPr>
        <p:spPr>
          <a:xfrm>
            <a:off x="5839097" y="2205929"/>
            <a:ext cx="1018903" cy="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F783ABB1-AC79-886A-08CC-BB4AA1399EE5}"/>
              </a:ext>
            </a:extLst>
          </p:cNvPr>
          <p:cNvSpPr txBox="1"/>
          <p:nvPr/>
        </p:nvSpPr>
        <p:spPr>
          <a:xfrm>
            <a:off x="1802675" y="1062920"/>
            <a:ext cx="2275238" cy="369332"/>
          </a:xfrm>
          <a:prstGeom prst="rect">
            <a:avLst/>
          </a:prstGeom>
          <a:noFill/>
        </p:spPr>
        <p:txBody>
          <a:bodyPr wrap="none" rtlCol="0">
            <a:spAutoFit/>
          </a:bodyPr>
          <a:lstStyle/>
          <a:p>
            <a:r>
              <a:rPr lang="en-GB" dirty="0"/>
              <a:t>Person-Level dataset</a:t>
            </a:r>
          </a:p>
        </p:txBody>
      </p:sp>
      <p:sp>
        <p:nvSpPr>
          <p:cNvPr id="12" name="TextBox 11">
            <a:extLst>
              <a:ext uri="{FF2B5EF4-FFF2-40B4-BE49-F238E27FC236}">
                <a16:creationId xmlns:a16="http://schemas.microsoft.com/office/drawing/2014/main" id="{241E0DE5-B2EE-1DE7-45EA-D772523845E8}"/>
              </a:ext>
            </a:extLst>
          </p:cNvPr>
          <p:cNvSpPr txBox="1"/>
          <p:nvPr/>
        </p:nvSpPr>
        <p:spPr>
          <a:xfrm>
            <a:off x="8251372" y="1025128"/>
            <a:ext cx="2388731" cy="369332"/>
          </a:xfrm>
          <a:prstGeom prst="rect">
            <a:avLst/>
          </a:prstGeom>
          <a:noFill/>
        </p:spPr>
        <p:txBody>
          <a:bodyPr wrap="none" rtlCol="0">
            <a:spAutoFit/>
          </a:bodyPr>
          <a:lstStyle/>
          <a:p>
            <a:r>
              <a:rPr lang="en-GB" dirty="0"/>
              <a:t>Person-Period dataset</a:t>
            </a:r>
          </a:p>
        </p:txBody>
      </p:sp>
    </p:spTree>
    <p:extLst>
      <p:ext uri="{BB962C8B-B14F-4D97-AF65-F5344CB8AC3E}">
        <p14:creationId xmlns:p14="http://schemas.microsoft.com/office/powerpoint/2010/main" val="3019163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B1DC91-3FC1-3AEA-312B-C5EB4E5489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E235D6-0278-2622-E5F3-4C728E02F0FE}"/>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Time Periods Indices and Intercepts</a:t>
            </a:r>
          </a:p>
        </p:txBody>
      </p:sp>
      <p:graphicFrame>
        <p:nvGraphicFramePr>
          <p:cNvPr id="8" name="Table 7">
            <a:extLst>
              <a:ext uri="{FF2B5EF4-FFF2-40B4-BE49-F238E27FC236}">
                <a16:creationId xmlns:a16="http://schemas.microsoft.com/office/drawing/2014/main" id="{9E9F865A-4DBF-D181-591A-C7720FCBAF8E}"/>
              </a:ext>
            </a:extLst>
          </p:cNvPr>
          <p:cNvGraphicFramePr>
            <a:graphicFrameLocks noGrp="1"/>
          </p:cNvGraphicFramePr>
          <p:nvPr>
            <p:extLst>
              <p:ext uri="{D42A27DB-BD31-4B8C-83A1-F6EECF244321}">
                <p14:modId xmlns:p14="http://schemas.microsoft.com/office/powerpoint/2010/main" val="2836747409"/>
              </p:ext>
            </p:extLst>
          </p:nvPr>
        </p:nvGraphicFramePr>
        <p:xfrm>
          <a:off x="444137" y="1916975"/>
          <a:ext cx="11273249" cy="4709160"/>
        </p:xfrm>
        <a:graphic>
          <a:graphicData uri="http://schemas.openxmlformats.org/drawingml/2006/table">
            <a:tbl>
              <a:tblPr firstRow="1" bandRow="1">
                <a:tableStyleId>{5C22544A-7EE6-4342-B048-85BDC9FD1C3A}</a:tableStyleId>
              </a:tblPr>
              <a:tblGrid>
                <a:gridCol w="867173">
                  <a:extLst>
                    <a:ext uri="{9D8B030D-6E8A-4147-A177-3AD203B41FA5}">
                      <a16:colId xmlns:a16="http://schemas.microsoft.com/office/drawing/2014/main" val="1647859989"/>
                    </a:ext>
                  </a:extLst>
                </a:gridCol>
                <a:gridCol w="867173">
                  <a:extLst>
                    <a:ext uri="{9D8B030D-6E8A-4147-A177-3AD203B41FA5}">
                      <a16:colId xmlns:a16="http://schemas.microsoft.com/office/drawing/2014/main" val="1303857489"/>
                    </a:ext>
                  </a:extLst>
                </a:gridCol>
                <a:gridCol w="867173">
                  <a:extLst>
                    <a:ext uri="{9D8B030D-6E8A-4147-A177-3AD203B41FA5}">
                      <a16:colId xmlns:a16="http://schemas.microsoft.com/office/drawing/2014/main" val="3353481001"/>
                    </a:ext>
                  </a:extLst>
                </a:gridCol>
                <a:gridCol w="867173">
                  <a:extLst>
                    <a:ext uri="{9D8B030D-6E8A-4147-A177-3AD203B41FA5}">
                      <a16:colId xmlns:a16="http://schemas.microsoft.com/office/drawing/2014/main" val="1749326443"/>
                    </a:ext>
                  </a:extLst>
                </a:gridCol>
                <a:gridCol w="867173">
                  <a:extLst>
                    <a:ext uri="{9D8B030D-6E8A-4147-A177-3AD203B41FA5}">
                      <a16:colId xmlns:a16="http://schemas.microsoft.com/office/drawing/2014/main" val="4280762374"/>
                    </a:ext>
                  </a:extLst>
                </a:gridCol>
                <a:gridCol w="867173">
                  <a:extLst>
                    <a:ext uri="{9D8B030D-6E8A-4147-A177-3AD203B41FA5}">
                      <a16:colId xmlns:a16="http://schemas.microsoft.com/office/drawing/2014/main" val="1400937648"/>
                    </a:ext>
                  </a:extLst>
                </a:gridCol>
                <a:gridCol w="867173">
                  <a:extLst>
                    <a:ext uri="{9D8B030D-6E8A-4147-A177-3AD203B41FA5}">
                      <a16:colId xmlns:a16="http://schemas.microsoft.com/office/drawing/2014/main" val="832377352"/>
                    </a:ext>
                  </a:extLst>
                </a:gridCol>
                <a:gridCol w="867173">
                  <a:extLst>
                    <a:ext uri="{9D8B030D-6E8A-4147-A177-3AD203B41FA5}">
                      <a16:colId xmlns:a16="http://schemas.microsoft.com/office/drawing/2014/main" val="635208698"/>
                    </a:ext>
                  </a:extLst>
                </a:gridCol>
                <a:gridCol w="867173">
                  <a:extLst>
                    <a:ext uri="{9D8B030D-6E8A-4147-A177-3AD203B41FA5}">
                      <a16:colId xmlns:a16="http://schemas.microsoft.com/office/drawing/2014/main" val="92416140"/>
                    </a:ext>
                  </a:extLst>
                </a:gridCol>
                <a:gridCol w="867173">
                  <a:extLst>
                    <a:ext uri="{9D8B030D-6E8A-4147-A177-3AD203B41FA5}">
                      <a16:colId xmlns:a16="http://schemas.microsoft.com/office/drawing/2014/main" val="1696305741"/>
                    </a:ext>
                  </a:extLst>
                </a:gridCol>
                <a:gridCol w="867173">
                  <a:extLst>
                    <a:ext uri="{9D8B030D-6E8A-4147-A177-3AD203B41FA5}">
                      <a16:colId xmlns:a16="http://schemas.microsoft.com/office/drawing/2014/main" val="28983160"/>
                    </a:ext>
                  </a:extLst>
                </a:gridCol>
                <a:gridCol w="867173">
                  <a:extLst>
                    <a:ext uri="{9D8B030D-6E8A-4147-A177-3AD203B41FA5}">
                      <a16:colId xmlns:a16="http://schemas.microsoft.com/office/drawing/2014/main" val="3069350150"/>
                    </a:ext>
                  </a:extLst>
                </a:gridCol>
                <a:gridCol w="867173">
                  <a:extLst>
                    <a:ext uri="{9D8B030D-6E8A-4147-A177-3AD203B41FA5}">
                      <a16:colId xmlns:a16="http://schemas.microsoft.com/office/drawing/2014/main" val="300185897"/>
                    </a:ext>
                  </a:extLst>
                </a:gridCol>
              </a:tblGrid>
              <a:tr h="370840">
                <a:tc>
                  <a:txBody>
                    <a:bodyPr/>
                    <a:lstStyle/>
                    <a:p>
                      <a:pPr algn="ctr"/>
                      <a:r>
                        <a:rPr lang="en-GB" dirty="0"/>
                        <a:t>ID</a:t>
                      </a:r>
                    </a:p>
                  </a:txBody>
                  <a:tcPr/>
                </a:tc>
                <a:tc>
                  <a:txBody>
                    <a:bodyPr/>
                    <a:lstStyle/>
                    <a:p>
                      <a:pPr algn="ctr"/>
                      <a:r>
                        <a:rPr lang="en-GB" i="1" dirty="0"/>
                        <a:t>Period</a:t>
                      </a:r>
                    </a:p>
                  </a:txBody>
                  <a:tcPr/>
                </a:tc>
                <a:tc>
                  <a:txBody>
                    <a:bodyPr/>
                    <a:lstStyle/>
                    <a:p>
                      <a:pPr algn="ctr"/>
                      <a:r>
                        <a:rPr lang="en-GB" dirty="0"/>
                        <a:t>Event</a:t>
                      </a:r>
                    </a:p>
                  </a:txBody>
                  <a:tcPr>
                    <a:lnR w="28575" cap="flat" cmpd="sng" algn="ctr">
                      <a:solidFill>
                        <a:schemeClr val="tx1"/>
                      </a:solidFill>
                      <a:prstDash val="solid"/>
                      <a:round/>
                      <a:headEnd type="none" w="med" len="med"/>
                      <a:tailEnd type="none" w="med" len="med"/>
                    </a:lnR>
                  </a:tcPr>
                </a:tc>
                <a:tc>
                  <a:txBody>
                    <a:bodyPr/>
                    <a:lstStyle/>
                    <a:p>
                      <a:pPr algn="ctr"/>
                      <a:r>
                        <a:rPr lang="en-GB" dirty="0"/>
                        <a:t>P</a:t>
                      </a:r>
                      <a:r>
                        <a:rPr lang="en-GB" sz="1200" dirty="0"/>
                        <a:t>7</a:t>
                      </a:r>
                      <a:endParaRPr lang="en-GB" dirty="0"/>
                    </a:p>
                  </a:txBody>
                  <a:tcPr>
                    <a:lnL w="28575"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t>
                      </a:r>
                      <a:r>
                        <a:rPr lang="en-GB" sz="1200" dirty="0"/>
                        <a:t>8</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t>
                      </a:r>
                      <a:r>
                        <a:rPr lang="en-GB" sz="1200" dirty="0"/>
                        <a:t>9</a:t>
                      </a:r>
                      <a:endParaRPr lang="en-GB" dirty="0"/>
                    </a:p>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t>
                      </a:r>
                      <a:r>
                        <a:rPr lang="en-GB" sz="1200" dirty="0"/>
                        <a:t>10</a:t>
                      </a:r>
                      <a:endParaRPr lang="en-GB" dirty="0"/>
                    </a:p>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t>
                      </a:r>
                      <a:r>
                        <a:rPr lang="en-GB" sz="1200" dirty="0"/>
                        <a:t>11</a:t>
                      </a:r>
                      <a:endParaRPr lang="en-GB" dirty="0"/>
                    </a:p>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P</a:t>
                      </a:r>
                      <a:r>
                        <a:rPr lang="en-GB" sz="1200" dirty="0"/>
                        <a:t>12</a:t>
                      </a:r>
                      <a:endParaRPr lang="en-GB" dirty="0"/>
                    </a:p>
                    <a:p>
                      <a:pPr algn="ctr"/>
                      <a:endParaRPr lang="en-GB" dirty="0"/>
                    </a:p>
                  </a:txBody>
                  <a:tcPr/>
                </a:tc>
                <a:tc>
                  <a:txBody>
                    <a:bodyPr/>
                    <a:lstStyle/>
                    <a:p>
                      <a:pPr algn="ctr"/>
                      <a:r>
                        <a:rPr lang="el-GR" dirty="0"/>
                        <a:t>α</a:t>
                      </a:r>
                      <a:r>
                        <a:rPr lang="en-GB" sz="1200" dirty="0"/>
                        <a:t>7</a:t>
                      </a: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α</a:t>
                      </a:r>
                      <a:r>
                        <a:rPr lang="en-GB" sz="1200" dirty="0"/>
                        <a:t>8</a:t>
                      </a:r>
                      <a:endParaRPr lang="en-GB" dirty="0"/>
                    </a:p>
                    <a:p>
                      <a:pPr algn="ctr"/>
                      <a:endParaRPr lang="en-GB" dirty="0"/>
                    </a:p>
                  </a:txBody>
                  <a:tcPr/>
                </a:tc>
                <a:tc>
                  <a:txBody>
                    <a:bodyPr/>
                    <a:lstStyle/>
                    <a:p>
                      <a:pPr algn="ctr"/>
                      <a:r>
                        <a:rPr lang="en-GB" dirty="0"/>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dirty="0"/>
                        <a:t>α</a:t>
                      </a:r>
                      <a:r>
                        <a:rPr lang="en-GB" sz="1200" dirty="0"/>
                        <a:t>12</a:t>
                      </a:r>
                      <a:endParaRPr lang="en-GB" dirty="0"/>
                    </a:p>
                    <a:p>
                      <a:pPr algn="ctr"/>
                      <a:endParaRPr lang="en-GB" dirty="0"/>
                    </a:p>
                  </a:txBody>
                  <a:tcPr/>
                </a:tc>
                <a:extLst>
                  <a:ext uri="{0D108BD9-81ED-4DB2-BD59-A6C34878D82A}">
                    <a16:rowId xmlns:a16="http://schemas.microsoft.com/office/drawing/2014/main" val="2986566882"/>
                  </a:ext>
                </a:extLst>
              </a:tr>
              <a:tr h="370840">
                <a:tc>
                  <a:txBody>
                    <a:bodyPr/>
                    <a:lstStyle/>
                    <a:p>
                      <a:pPr algn="ctr"/>
                      <a:r>
                        <a:rPr lang="en-GB" dirty="0"/>
                        <a:t>1</a:t>
                      </a:r>
                    </a:p>
                  </a:txBody>
                  <a:tcPr/>
                </a:tc>
                <a:tc>
                  <a:txBody>
                    <a:bodyPr/>
                    <a:lstStyle/>
                    <a:p>
                      <a:pPr algn="ctr"/>
                      <a:r>
                        <a:rPr lang="en-GB" dirty="0"/>
                        <a:t>7</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b="1" dirty="0"/>
                        <a:t>1</a:t>
                      </a:r>
                    </a:p>
                  </a:txBody>
                  <a:tcPr>
                    <a:lnL w="28575" cap="flat" cmpd="sng" algn="ctr">
                      <a:solidFill>
                        <a:schemeClr val="tx1"/>
                      </a:solidFill>
                      <a:prstDash val="solid"/>
                      <a:round/>
                      <a:headEnd type="none" w="med" len="med"/>
                      <a:tailEnd type="none" w="med" len="med"/>
                    </a:lnL>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-2.40</a:t>
                      </a:r>
                    </a:p>
                  </a:txBody>
                  <a:tcPr/>
                </a:tc>
                <a:tc>
                  <a:txBody>
                    <a:bodyPr/>
                    <a:lstStyle/>
                    <a:p>
                      <a:pPr algn="ctr"/>
                      <a:r>
                        <a:rPr lang="en-GB" dirty="0"/>
                        <a:t>-3.12</a:t>
                      </a:r>
                    </a:p>
                  </a:txBody>
                  <a:tcPr/>
                </a:tc>
                <a:tc>
                  <a:txBody>
                    <a:bodyPr/>
                    <a:lstStyle/>
                    <a:p>
                      <a:pPr algn="ctr"/>
                      <a:endParaRPr lang="en-GB" dirty="0"/>
                    </a:p>
                  </a:txBody>
                  <a:tcPr/>
                </a:tc>
                <a:tc>
                  <a:txBody>
                    <a:bodyPr/>
                    <a:lstStyle/>
                    <a:p>
                      <a:pPr algn="ctr"/>
                      <a:r>
                        <a:rPr lang="en-GB" dirty="0"/>
                        <a:t>-1.23</a:t>
                      </a:r>
                    </a:p>
                  </a:txBody>
                  <a:tcPr/>
                </a:tc>
                <a:extLst>
                  <a:ext uri="{0D108BD9-81ED-4DB2-BD59-A6C34878D82A}">
                    <a16:rowId xmlns:a16="http://schemas.microsoft.com/office/drawing/2014/main" val="2719215510"/>
                  </a:ext>
                </a:extLst>
              </a:tr>
              <a:tr h="370840">
                <a:tc>
                  <a:txBody>
                    <a:bodyPr/>
                    <a:lstStyle/>
                    <a:p>
                      <a:pPr algn="ctr"/>
                      <a:r>
                        <a:rPr lang="en-GB" dirty="0"/>
                        <a:t>1</a:t>
                      </a:r>
                    </a:p>
                  </a:txBody>
                  <a:tcPr/>
                </a:tc>
                <a:tc>
                  <a:txBody>
                    <a:bodyPr/>
                    <a:lstStyle/>
                    <a:p>
                      <a:pPr algn="ctr"/>
                      <a:r>
                        <a:rPr lang="en-GB" dirty="0"/>
                        <a:t>8</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dirty="0"/>
                        <a:t>0</a:t>
                      </a:r>
                    </a:p>
                  </a:txBody>
                  <a:tcPr>
                    <a:lnL w="28575" cap="flat" cmpd="sng" algn="ctr">
                      <a:solidFill>
                        <a:schemeClr val="tx1"/>
                      </a:solidFill>
                      <a:prstDash val="solid"/>
                      <a:round/>
                      <a:headEnd type="none" w="med" len="med"/>
                      <a:tailEnd type="none" w="med" len="med"/>
                    </a:lnL>
                  </a:tcPr>
                </a:tc>
                <a:tc>
                  <a:txBody>
                    <a:bodyPr/>
                    <a:lstStyle/>
                    <a:p>
                      <a:pPr algn="ctr"/>
                      <a:r>
                        <a:rPr lang="en-GB" b="1" dirty="0"/>
                        <a:t>1</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extLst>
                  <a:ext uri="{0D108BD9-81ED-4DB2-BD59-A6C34878D82A}">
                    <a16:rowId xmlns:a16="http://schemas.microsoft.com/office/drawing/2014/main" val="668280782"/>
                  </a:ext>
                </a:extLst>
              </a:tr>
              <a:tr h="185420">
                <a:tc>
                  <a:txBody>
                    <a:bodyPr/>
                    <a:lstStyle/>
                    <a:p>
                      <a:pPr algn="ctr"/>
                      <a:r>
                        <a:rPr lang="en-GB"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9</a:t>
                      </a:r>
                    </a:p>
                  </a:txBody>
                  <a:tcPr>
                    <a:lnB w="38100" cap="flat" cmpd="sng" algn="ctr">
                      <a:solidFill>
                        <a:schemeClr val="tx1"/>
                      </a:solidFill>
                      <a:prstDash val="solid"/>
                      <a:round/>
                      <a:headEnd type="none" w="med" len="med"/>
                      <a:tailEnd type="none" w="med" len="med"/>
                    </a:lnB>
                  </a:tcPr>
                </a:tc>
                <a:tc>
                  <a:txBody>
                    <a:bodyPr/>
                    <a:lstStyle/>
                    <a:p>
                      <a:pPr algn="ctr"/>
                      <a:r>
                        <a:rPr lang="en-GB" dirty="0"/>
                        <a:t>1</a:t>
                      </a:r>
                    </a:p>
                  </a:txBody>
                  <a:tcPr>
                    <a:lnR w="28575"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GB" dirty="0"/>
                        <a:t>0</a:t>
                      </a:r>
                    </a:p>
                  </a:txBody>
                  <a:tcPr>
                    <a:lnL w="28575"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b="1"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tc>
                  <a:txBody>
                    <a:bodyPr/>
                    <a:lstStyle/>
                    <a:p>
                      <a:pPr algn="ctr"/>
                      <a:endParaRPr lang="en-GB" dirty="0"/>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195533"/>
                  </a:ext>
                </a:extLst>
              </a:tr>
              <a:tr h="370840">
                <a:tc>
                  <a:txBody>
                    <a:bodyPr/>
                    <a:lstStyle/>
                    <a:p>
                      <a:pPr algn="ctr"/>
                      <a:r>
                        <a:rPr lang="en-GB" dirty="0"/>
                        <a:t>2</a:t>
                      </a:r>
                    </a:p>
                  </a:txBody>
                  <a:tcPr>
                    <a:lnT w="38100" cap="flat" cmpd="sng" algn="ctr">
                      <a:solidFill>
                        <a:schemeClr val="tx1"/>
                      </a:solidFill>
                      <a:prstDash val="solid"/>
                      <a:round/>
                      <a:headEnd type="none" w="med" len="med"/>
                      <a:tailEnd type="none" w="med" len="med"/>
                    </a:lnT>
                  </a:tcPr>
                </a:tc>
                <a:tc>
                  <a:txBody>
                    <a:bodyPr/>
                    <a:lstStyle/>
                    <a:p>
                      <a:pPr algn="ctr"/>
                      <a:r>
                        <a:rPr lang="en-GB" dirty="0"/>
                        <a:t>7</a:t>
                      </a:r>
                    </a:p>
                  </a:txBody>
                  <a:tcPr>
                    <a:lnT w="38100" cap="flat" cmpd="sng" algn="ctr">
                      <a:solidFill>
                        <a:schemeClr val="tx1"/>
                      </a:solidFill>
                      <a:prstDash val="solid"/>
                      <a:round/>
                      <a:headEnd type="none" w="med" len="med"/>
                      <a:tailEnd type="none" w="med" len="med"/>
                    </a:lnT>
                  </a:tcPr>
                </a:tc>
                <a:tc>
                  <a:txBody>
                    <a:bodyPr/>
                    <a:lstStyle/>
                    <a:p>
                      <a:pPr algn="ctr"/>
                      <a:r>
                        <a:rPr lang="en-GB" dirty="0"/>
                        <a:t>0</a:t>
                      </a:r>
                    </a:p>
                  </a:txBody>
                  <a:tcPr>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lang="en-GB" b="1" dirty="0"/>
                        <a:t>1</a:t>
                      </a:r>
                    </a:p>
                  </a:txBody>
                  <a:tcPr>
                    <a:lnL w="28575"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GB" dirty="0"/>
                        <a:t>0</a:t>
                      </a: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T w="381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7814181"/>
                  </a:ext>
                </a:extLst>
              </a:tr>
              <a:tr h="370840">
                <a:tc>
                  <a:txBody>
                    <a:bodyPr/>
                    <a:lstStyle/>
                    <a:p>
                      <a:pPr algn="ctr"/>
                      <a:r>
                        <a:rPr lang="en-GB" dirty="0"/>
                        <a:t>2</a:t>
                      </a:r>
                    </a:p>
                  </a:txBody>
                  <a:tcPr/>
                </a:tc>
                <a:tc>
                  <a:txBody>
                    <a:bodyPr/>
                    <a:lstStyle/>
                    <a:p>
                      <a:pPr algn="ctr"/>
                      <a:r>
                        <a:rPr lang="en-GB" dirty="0"/>
                        <a:t>8</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dirty="0"/>
                        <a:t>0</a:t>
                      </a:r>
                    </a:p>
                  </a:txBody>
                  <a:tcPr>
                    <a:lnL w="28575" cap="flat" cmpd="sng" algn="ctr">
                      <a:solidFill>
                        <a:schemeClr val="tx1"/>
                      </a:solidFill>
                      <a:prstDash val="solid"/>
                      <a:round/>
                      <a:headEnd type="none" w="med" len="med"/>
                      <a:tailEnd type="none" w="med" len="med"/>
                    </a:lnL>
                  </a:tcPr>
                </a:tc>
                <a:tc>
                  <a:txBody>
                    <a:bodyPr/>
                    <a:lstStyle/>
                    <a:p>
                      <a:pPr algn="ctr"/>
                      <a:r>
                        <a:rPr lang="en-GB" b="1" dirty="0"/>
                        <a:t>1</a:t>
                      </a:r>
                    </a:p>
                  </a:txBody>
                  <a:tcPr/>
                </a:tc>
                <a:tc>
                  <a:txBody>
                    <a:bodyPr/>
                    <a:lstStyle/>
                    <a:p>
                      <a:pPr algn="ct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extLst>
                  <a:ext uri="{0D108BD9-81ED-4DB2-BD59-A6C34878D82A}">
                    <a16:rowId xmlns:a16="http://schemas.microsoft.com/office/drawing/2014/main" val="4107032816"/>
                  </a:ext>
                </a:extLst>
              </a:tr>
              <a:tr h="370840">
                <a:tc>
                  <a:txBody>
                    <a:bodyPr/>
                    <a:lstStyle/>
                    <a:p>
                      <a:pPr algn="ctr"/>
                      <a:r>
                        <a:rPr lang="en-GB" dirty="0"/>
                        <a:t>2</a:t>
                      </a:r>
                    </a:p>
                  </a:txBody>
                  <a:tcPr/>
                </a:tc>
                <a:tc>
                  <a:txBody>
                    <a:bodyPr/>
                    <a:lstStyle/>
                    <a:p>
                      <a:pPr algn="ctr"/>
                      <a:r>
                        <a:rPr lang="en-GB" dirty="0"/>
                        <a:t>9</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dirty="0"/>
                        <a:t>0</a:t>
                      </a:r>
                    </a:p>
                  </a:txBody>
                  <a:tcPr>
                    <a:lnL w="28575" cap="flat" cmpd="sng" algn="ctr">
                      <a:solidFill>
                        <a:schemeClr val="tx1"/>
                      </a:solidFill>
                      <a:prstDash val="solid"/>
                      <a:round/>
                      <a:headEnd type="none" w="med" len="med"/>
                      <a:tailEnd type="none" w="med" len="med"/>
                    </a:lnL>
                  </a:tcPr>
                </a:tc>
                <a:tc>
                  <a:txBody>
                    <a:bodyPr/>
                    <a:lstStyle/>
                    <a:p>
                      <a:pPr algn="ctr"/>
                      <a:r>
                        <a:rPr lang="en-GB" dirty="0"/>
                        <a:t>0</a:t>
                      </a:r>
                    </a:p>
                  </a:txBody>
                  <a:tcPr/>
                </a:tc>
                <a:tc>
                  <a:txBody>
                    <a:bodyPr/>
                    <a:lstStyle/>
                    <a:p>
                      <a:pPr algn="ctr"/>
                      <a:r>
                        <a:rPr lang="en-GB" b="1" dirty="0"/>
                        <a:t>1</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extLst>
                  <a:ext uri="{0D108BD9-81ED-4DB2-BD59-A6C34878D82A}">
                    <a16:rowId xmlns:a16="http://schemas.microsoft.com/office/drawing/2014/main" val="833907664"/>
                  </a:ext>
                </a:extLst>
              </a:tr>
              <a:tr h="370840">
                <a:tc>
                  <a:txBody>
                    <a:bodyPr/>
                    <a:lstStyle/>
                    <a:p>
                      <a:pPr algn="ctr"/>
                      <a:r>
                        <a:rPr lang="en-GB" dirty="0"/>
                        <a:t>2</a:t>
                      </a:r>
                    </a:p>
                  </a:txBody>
                  <a:tcPr/>
                </a:tc>
                <a:tc>
                  <a:txBody>
                    <a:bodyPr/>
                    <a:lstStyle/>
                    <a:p>
                      <a:pPr algn="ctr"/>
                      <a:r>
                        <a:rPr lang="en-GB" dirty="0"/>
                        <a:t>10</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dirty="0"/>
                        <a:t>0</a:t>
                      </a:r>
                    </a:p>
                  </a:txBody>
                  <a:tcPr>
                    <a:lnL w="28575" cap="flat" cmpd="sng" algn="ctr">
                      <a:solidFill>
                        <a:schemeClr val="tx1"/>
                      </a:solidFill>
                      <a:prstDash val="solid"/>
                      <a:round/>
                      <a:headEnd type="none" w="med" len="med"/>
                      <a:tailEnd type="none" w="med" len="med"/>
                    </a:lnL>
                  </a:tcPr>
                </a:tc>
                <a:tc>
                  <a:txBody>
                    <a:bodyPr/>
                    <a:lstStyle/>
                    <a:p>
                      <a:pPr algn="ctr"/>
                      <a:r>
                        <a:rPr lang="en-GB" dirty="0"/>
                        <a:t>0</a:t>
                      </a:r>
                    </a:p>
                  </a:txBody>
                  <a:tcPr/>
                </a:tc>
                <a:tc>
                  <a:txBody>
                    <a:bodyPr/>
                    <a:lstStyle/>
                    <a:p>
                      <a:pPr algn="ctr"/>
                      <a:r>
                        <a:rPr lang="en-GB" dirty="0"/>
                        <a:t>0</a:t>
                      </a:r>
                    </a:p>
                  </a:txBody>
                  <a:tcPr/>
                </a:tc>
                <a:tc>
                  <a:txBody>
                    <a:bodyPr/>
                    <a:lstStyle/>
                    <a:p>
                      <a:pPr algn="ctr"/>
                      <a:r>
                        <a:rPr lang="en-GB" b="1" dirty="0"/>
                        <a:t>1</a:t>
                      </a:r>
                    </a:p>
                  </a:txBody>
                  <a:tcPr/>
                </a:tc>
                <a:tc>
                  <a:txBody>
                    <a:bodyPr/>
                    <a:lstStyle/>
                    <a:p>
                      <a:pPr algn="ctr"/>
                      <a:r>
                        <a:rPr lang="en-GB" dirty="0"/>
                        <a:t>0</a:t>
                      </a:r>
                    </a:p>
                  </a:txBody>
                  <a:tcPr/>
                </a:tc>
                <a:tc>
                  <a:txBody>
                    <a:bodyPr/>
                    <a:lstStyle/>
                    <a:p>
                      <a:pPr algn="ct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extLst>
                  <a:ext uri="{0D108BD9-81ED-4DB2-BD59-A6C34878D82A}">
                    <a16:rowId xmlns:a16="http://schemas.microsoft.com/office/drawing/2014/main" val="912021993"/>
                  </a:ext>
                </a:extLst>
              </a:tr>
              <a:tr h="370840">
                <a:tc>
                  <a:txBody>
                    <a:bodyPr/>
                    <a:lstStyle/>
                    <a:p>
                      <a:pPr algn="ctr"/>
                      <a:r>
                        <a:rPr lang="en-GB" dirty="0"/>
                        <a:t>2</a:t>
                      </a:r>
                    </a:p>
                  </a:txBody>
                  <a:tcPr/>
                </a:tc>
                <a:tc>
                  <a:txBody>
                    <a:bodyPr/>
                    <a:lstStyle/>
                    <a:p>
                      <a:pPr algn="ctr"/>
                      <a:r>
                        <a:rPr lang="en-GB" dirty="0"/>
                        <a:t>11</a:t>
                      </a:r>
                    </a:p>
                  </a:txBody>
                  <a:tcPr/>
                </a:tc>
                <a:tc>
                  <a:txBody>
                    <a:bodyPr/>
                    <a:lstStyle/>
                    <a:p>
                      <a:pPr algn="ctr"/>
                      <a:r>
                        <a:rPr lang="en-GB" dirty="0"/>
                        <a:t>0</a:t>
                      </a:r>
                    </a:p>
                  </a:txBody>
                  <a:tcPr>
                    <a:lnR w="28575" cap="flat" cmpd="sng" algn="ctr">
                      <a:solidFill>
                        <a:schemeClr val="tx1"/>
                      </a:solidFill>
                      <a:prstDash val="solid"/>
                      <a:round/>
                      <a:headEnd type="none" w="med" len="med"/>
                      <a:tailEnd type="none" w="med" len="med"/>
                    </a:lnR>
                  </a:tcPr>
                </a:tc>
                <a:tc>
                  <a:txBody>
                    <a:bodyPr/>
                    <a:lstStyle/>
                    <a:p>
                      <a:pPr algn="ctr"/>
                      <a:r>
                        <a:rPr lang="en-GB" dirty="0"/>
                        <a:t>0</a:t>
                      </a:r>
                    </a:p>
                  </a:txBody>
                  <a:tcPr>
                    <a:lnL w="28575" cap="flat" cmpd="sng" algn="ctr">
                      <a:solidFill>
                        <a:schemeClr val="tx1"/>
                      </a:solidFill>
                      <a:prstDash val="solid"/>
                      <a:round/>
                      <a:headEnd type="none" w="med" len="med"/>
                      <a:tailEnd type="none" w="med" len="med"/>
                    </a:lnL>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b="1" dirty="0"/>
                        <a:t>1</a:t>
                      </a:r>
                    </a:p>
                  </a:txBody>
                  <a:tcPr/>
                </a:tc>
                <a:tc>
                  <a:txBody>
                    <a:bodyPr/>
                    <a:lstStyle/>
                    <a:p>
                      <a:pPr algn="ctr"/>
                      <a:r>
                        <a:rPr lang="en-GB"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tc>
                  <a:txBody>
                    <a:bodyPr/>
                    <a:lstStyle/>
                    <a:p>
                      <a:pPr algn="ctr"/>
                      <a:endParaRPr lang="en-GB"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tc>
                <a:extLst>
                  <a:ext uri="{0D108BD9-81ED-4DB2-BD59-A6C34878D82A}">
                    <a16:rowId xmlns:a16="http://schemas.microsoft.com/office/drawing/2014/main" val="3443892878"/>
                  </a:ext>
                </a:extLst>
              </a:tr>
              <a:tr h="185420">
                <a:tc>
                  <a:txBody>
                    <a:bodyPr/>
                    <a:lstStyle/>
                    <a:p>
                      <a:pPr algn="ctr"/>
                      <a:r>
                        <a:rPr lang="en-GB" dirty="0"/>
                        <a:t>2</a:t>
                      </a:r>
                    </a:p>
                  </a:txBody>
                  <a:tcPr>
                    <a:lnB w="38100" cap="flat" cmpd="sng" algn="ctr">
                      <a:solidFill>
                        <a:schemeClr val="tx1"/>
                      </a:solidFill>
                      <a:prstDash val="solid"/>
                      <a:round/>
                      <a:headEnd type="none" w="med" len="med"/>
                      <a:tailEnd type="none" w="med" len="med"/>
                    </a:lnB>
                  </a:tcPr>
                </a:tc>
                <a:tc>
                  <a:txBody>
                    <a:bodyPr/>
                    <a:lstStyle/>
                    <a:p>
                      <a:pPr algn="ctr"/>
                      <a:r>
                        <a:rPr lang="en-GB" dirty="0"/>
                        <a:t>12</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R w="28575"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ctr"/>
                      <a:r>
                        <a:rPr lang="en-GB" dirty="0"/>
                        <a:t>0</a:t>
                      </a:r>
                    </a:p>
                  </a:txBody>
                  <a:tcPr>
                    <a:lnL w="28575"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b="1" dirty="0"/>
                        <a:t>1</a:t>
                      </a:r>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-2.40</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-3.12</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tc>
                  <a:txBody>
                    <a:bodyPr/>
                    <a:lstStyle/>
                    <a:p>
                      <a:pPr algn="ctr"/>
                      <a:endParaRPr lang="en-GB" b="1" dirty="0"/>
                    </a:p>
                  </a:txBody>
                  <a:tcPr>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a:ln>
                            <a:noFill/>
                          </a:ln>
                          <a:solidFill>
                            <a:prstClr val="black"/>
                          </a:solidFill>
                          <a:effectLst/>
                          <a:uLnTx/>
                          <a:uFillTx/>
                          <a:latin typeface="Aptos" panose="02110004020202020204"/>
                          <a:ea typeface="+mn-ea"/>
                          <a:cs typeface="+mn-cs"/>
                        </a:rPr>
                        <a:t>-1.23</a:t>
                      </a:r>
                      <a:endPar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endParaRP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7584488"/>
                  </a:ext>
                </a:extLst>
              </a:tr>
              <a:tr h="370840">
                <a:tc>
                  <a:txBody>
                    <a:bodyPr/>
                    <a:lstStyle/>
                    <a:p>
                      <a:pPr algn="ctr"/>
                      <a:r>
                        <a:rPr lang="en-GB" dirty="0"/>
                        <a:t>17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1</a:t>
                      </a:r>
                    </a:p>
                  </a:txBody>
                  <a:tcPr>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b="1" dirty="0"/>
                        <a:t>1</a:t>
                      </a:r>
                    </a:p>
                  </a:txBody>
                  <a:tcPr>
                    <a:lnL w="28575"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-2.40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-3.12</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dirty="0"/>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Aptos" panose="02110004020202020204"/>
                          <a:ea typeface="+mn-ea"/>
                          <a:cs typeface="+mn-cs"/>
                        </a:rPr>
                        <a:t>-1.23</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8977389"/>
                  </a:ext>
                </a:extLst>
              </a:tr>
              <a:tr h="370840">
                <a:tc>
                  <a:txBody>
                    <a:bodyPr/>
                    <a:lstStyle/>
                    <a:p>
                      <a:pPr algn="ctr"/>
                      <a:r>
                        <a:rPr lang="en-GB" dirty="0"/>
                        <a:t>…</a:t>
                      </a:r>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endParaRPr lang="en-GB" dirty="0"/>
                    </a:p>
                  </a:txBody>
                  <a:tcPr>
                    <a:lnL w="28575"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50351641"/>
                  </a:ext>
                </a:extLst>
              </a:tr>
            </a:tbl>
          </a:graphicData>
        </a:graphic>
      </p:graphicFrame>
      <p:sp>
        <p:nvSpPr>
          <p:cNvPr id="12" name="TextBox 11">
            <a:extLst>
              <a:ext uri="{FF2B5EF4-FFF2-40B4-BE49-F238E27FC236}">
                <a16:creationId xmlns:a16="http://schemas.microsoft.com/office/drawing/2014/main" id="{DB333D39-EE2C-839D-8C85-BF102F0811E0}"/>
              </a:ext>
            </a:extLst>
          </p:cNvPr>
          <p:cNvSpPr txBox="1"/>
          <p:nvPr/>
        </p:nvSpPr>
        <p:spPr>
          <a:xfrm>
            <a:off x="1733006" y="1309842"/>
            <a:ext cx="2388731" cy="369332"/>
          </a:xfrm>
          <a:prstGeom prst="rect">
            <a:avLst/>
          </a:prstGeom>
          <a:noFill/>
        </p:spPr>
        <p:txBody>
          <a:bodyPr wrap="none" rtlCol="0">
            <a:spAutoFit/>
          </a:bodyPr>
          <a:lstStyle/>
          <a:p>
            <a:r>
              <a:rPr lang="en-GB" dirty="0"/>
              <a:t>Person-Period dataset</a:t>
            </a:r>
          </a:p>
        </p:txBody>
      </p:sp>
      <p:sp>
        <p:nvSpPr>
          <p:cNvPr id="3" name="Oval 2">
            <a:extLst>
              <a:ext uri="{FF2B5EF4-FFF2-40B4-BE49-F238E27FC236}">
                <a16:creationId xmlns:a16="http://schemas.microsoft.com/office/drawing/2014/main" id="{79E3B53C-12FA-5605-E6E1-DF088511F7A0}"/>
              </a:ext>
            </a:extLst>
          </p:cNvPr>
          <p:cNvSpPr/>
          <p:nvPr/>
        </p:nvSpPr>
        <p:spPr>
          <a:xfrm>
            <a:off x="3095897" y="2497787"/>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a:extLst>
              <a:ext uri="{FF2B5EF4-FFF2-40B4-BE49-F238E27FC236}">
                <a16:creationId xmlns:a16="http://schemas.microsoft.com/office/drawing/2014/main" id="{8D798231-F0E4-7E9D-F7AD-ADA0CD257567}"/>
              </a:ext>
            </a:extLst>
          </p:cNvPr>
          <p:cNvSpPr/>
          <p:nvPr/>
        </p:nvSpPr>
        <p:spPr>
          <a:xfrm>
            <a:off x="8325396" y="2497787"/>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B5F64D04-784C-AE10-2FFF-33A6C1EE3068}"/>
              </a:ext>
            </a:extLst>
          </p:cNvPr>
          <p:cNvSpPr/>
          <p:nvPr/>
        </p:nvSpPr>
        <p:spPr>
          <a:xfrm>
            <a:off x="3095897" y="3591899"/>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E5AF4E1D-4F2D-FEDE-A2AE-3E6342B346F0}"/>
              </a:ext>
            </a:extLst>
          </p:cNvPr>
          <p:cNvSpPr/>
          <p:nvPr/>
        </p:nvSpPr>
        <p:spPr>
          <a:xfrm>
            <a:off x="8325396" y="3591899"/>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8721C3AD-7EAF-DCDE-F7FE-90D43B670C92}"/>
              </a:ext>
            </a:extLst>
          </p:cNvPr>
          <p:cNvSpPr/>
          <p:nvPr/>
        </p:nvSpPr>
        <p:spPr>
          <a:xfrm>
            <a:off x="3095897" y="5837524"/>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1D986C88-70F4-DFB7-0A49-5D47D3DCD36E}"/>
              </a:ext>
            </a:extLst>
          </p:cNvPr>
          <p:cNvSpPr/>
          <p:nvPr/>
        </p:nvSpPr>
        <p:spPr>
          <a:xfrm>
            <a:off x="8325396" y="5837524"/>
            <a:ext cx="744583" cy="410089"/>
          </a:xfrm>
          <a:custGeom>
            <a:avLst/>
            <a:gdLst>
              <a:gd name="connsiteX0" fmla="*/ 0 w 744583"/>
              <a:gd name="connsiteY0" fmla="*/ 205045 h 410089"/>
              <a:gd name="connsiteX1" fmla="*/ 372292 w 744583"/>
              <a:gd name="connsiteY1" fmla="*/ 0 h 410089"/>
              <a:gd name="connsiteX2" fmla="*/ 744584 w 744583"/>
              <a:gd name="connsiteY2" fmla="*/ 205045 h 410089"/>
              <a:gd name="connsiteX3" fmla="*/ 372292 w 744583"/>
              <a:gd name="connsiteY3" fmla="*/ 410090 h 410089"/>
              <a:gd name="connsiteX4" fmla="*/ 0 w 744583"/>
              <a:gd name="connsiteY4" fmla="*/ 205045 h 410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4583" h="410089" extrusionOk="0">
                <a:moveTo>
                  <a:pt x="0" y="205045"/>
                </a:moveTo>
                <a:cubicBezTo>
                  <a:pt x="-42628" y="65508"/>
                  <a:pt x="114678" y="19518"/>
                  <a:pt x="372292" y="0"/>
                </a:cubicBezTo>
                <a:cubicBezTo>
                  <a:pt x="584706" y="1432"/>
                  <a:pt x="715397" y="92730"/>
                  <a:pt x="744584" y="205045"/>
                </a:cubicBezTo>
                <a:cubicBezTo>
                  <a:pt x="724623" y="337781"/>
                  <a:pt x="575698" y="422279"/>
                  <a:pt x="372292" y="410090"/>
                </a:cubicBezTo>
                <a:cubicBezTo>
                  <a:pt x="160417" y="406663"/>
                  <a:pt x="14667" y="325296"/>
                  <a:pt x="0" y="205045"/>
                </a:cubicBezTo>
                <a:close/>
              </a:path>
            </a:pathLst>
          </a:custGeom>
          <a:noFill/>
          <a:ln w="57150">
            <a:solidFill>
              <a:srgbClr val="C00000"/>
            </a:solidFill>
            <a:extLst>
              <a:ext uri="{C807C97D-BFC1-408E-A445-0C87EB9F89A2}">
                <ask:lineSketchStyleProps xmlns:ask="http://schemas.microsoft.com/office/drawing/2018/sketchyshapes" sd="1219033472">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CC47D9B-C98E-AE0C-69BC-54B3A6A15CB2}"/>
              </a:ext>
            </a:extLst>
          </p:cNvPr>
          <p:cNvSpPr/>
          <p:nvPr/>
        </p:nvSpPr>
        <p:spPr>
          <a:xfrm>
            <a:off x="3095897" y="2497787"/>
            <a:ext cx="8817429" cy="410089"/>
          </a:xfrm>
          <a:custGeom>
            <a:avLst/>
            <a:gdLst>
              <a:gd name="connsiteX0" fmla="*/ 0 w 8817429"/>
              <a:gd name="connsiteY0" fmla="*/ 0 h 410089"/>
              <a:gd name="connsiteX1" fmla="*/ 499654 w 8817429"/>
              <a:gd name="connsiteY1" fmla="*/ 0 h 410089"/>
              <a:gd name="connsiteX2" fmla="*/ 999309 w 8817429"/>
              <a:gd name="connsiteY2" fmla="*/ 0 h 410089"/>
              <a:gd name="connsiteX3" fmla="*/ 1322614 w 8817429"/>
              <a:gd name="connsiteY3" fmla="*/ 0 h 410089"/>
              <a:gd name="connsiteX4" fmla="*/ 2086792 w 8817429"/>
              <a:gd name="connsiteY4" fmla="*/ 0 h 410089"/>
              <a:gd name="connsiteX5" fmla="*/ 2674620 w 8817429"/>
              <a:gd name="connsiteY5" fmla="*/ 0 h 410089"/>
              <a:gd name="connsiteX6" fmla="*/ 3174274 w 8817429"/>
              <a:gd name="connsiteY6" fmla="*/ 0 h 410089"/>
              <a:gd name="connsiteX7" fmla="*/ 3673929 w 8817429"/>
              <a:gd name="connsiteY7" fmla="*/ 0 h 410089"/>
              <a:gd name="connsiteX8" fmla="*/ 4349932 w 8817429"/>
              <a:gd name="connsiteY8" fmla="*/ 0 h 410089"/>
              <a:gd name="connsiteX9" fmla="*/ 4761412 w 8817429"/>
              <a:gd name="connsiteY9" fmla="*/ 0 h 410089"/>
              <a:gd name="connsiteX10" fmla="*/ 5172892 w 8817429"/>
              <a:gd name="connsiteY10" fmla="*/ 0 h 410089"/>
              <a:gd name="connsiteX11" fmla="*/ 5672546 w 8817429"/>
              <a:gd name="connsiteY11" fmla="*/ 0 h 410089"/>
              <a:gd name="connsiteX12" fmla="*/ 6084026 w 8817429"/>
              <a:gd name="connsiteY12" fmla="*/ 0 h 410089"/>
              <a:gd name="connsiteX13" fmla="*/ 6848203 w 8817429"/>
              <a:gd name="connsiteY13" fmla="*/ 0 h 410089"/>
              <a:gd name="connsiteX14" fmla="*/ 7259683 w 8817429"/>
              <a:gd name="connsiteY14" fmla="*/ 0 h 410089"/>
              <a:gd name="connsiteX15" fmla="*/ 7759338 w 8817429"/>
              <a:gd name="connsiteY15" fmla="*/ 0 h 410089"/>
              <a:gd name="connsiteX16" fmla="*/ 8258992 w 8817429"/>
              <a:gd name="connsiteY16" fmla="*/ 0 h 410089"/>
              <a:gd name="connsiteX17" fmla="*/ 8817429 w 8817429"/>
              <a:gd name="connsiteY17" fmla="*/ 0 h 410089"/>
              <a:gd name="connsiteX18" fmla="*/ 8817429 w 8817429"/>
              <a:gd name="connsiteY18" fmla="*/ 410089 h 410089"/>
              <a:gd name="connsiteX19" fmla="*/ 8053252 w 8817429"/>
              <a:gd name="connsiteY19" fmla="*/ 410089 h 410089"/>
              <a:gd name="connsiteX20" fmla="*/ 7553598 w 8817429"/>
              <a:gd name="connsiteY20" fmla="*/ 410089 h 410089"/>
              <a:gd name="connsiteX21" fmla="*/ 6789420 w 8817429"/>
              <a:gd name="connsiteY21" fmla="*/ 410089 h 410089"/>
              <a:gd name="connsiteX22" fmla="*/ 6113417 w 8817429"/>
              <a:gd name="connsiteY22" fmla="*/ 410089 h 410089"/>
              <a:gd name="connsiteX23" fmla="*/ 5613763 w 8817429"/>
              <a:gd name="connsiteY23" fmla="*/ 410089 h 410089"/>
              <a:gd name="connsiteX24" fmla="*/ 5025935 w 8817429"/>
              <a:gd name="connsiteY24" fmla="*/ 410089 h 410089"/>
              <a:gd name="connsiteX25" fmla="*/ 4702629 w 8817429"/>
              <a:gd name="connsiteY25" fmla="*/ 410089 h 410089"/>
              <a:gd name="connsiteX26" fmla="*/ 4379323 w 8817429"/>
              <a:gd name="connsiteY26" fmla="*/ 410089 h 410089"/>
              <a:gd name="connsiteX27" fmla="*/ 4056017 w 8817429"/>
              <a:gd name="connsiteY27" fmla="*/ 410089 h 410089"/>
              <a:gd name="connsiteX28" fmla="*/ 3556363 w 8817429"/>
              <a:gd name="connsiteY28" fmla="*/ 410089 h 410089"/>
              <a:gd name="connsiteX29" fmla="*/ 3233057 w 8817429"/>
              <a:gd name="connsiteY29" fmla="*/ 410089 h 410089"/>
              <a:gd name="connsiteX30" fmla="*/ 2733403 w 8817429"/>
              <a:gd name="connsiteY30" fmla="*/ 410089 h 410089"/>
              <a:gd name="connsiteX31" fmla="*/ 1969226 w 8817429"/>
              <a:gd name="connsiteY31" fmla="*/ 410089 h 410089"/>
              <a:gd name="connsiteX32" fmla="*/ 1645920 w 8817429"/>
              <a:gd name="connsiteY32" fmla="*/ 410089 h 410089"/>
              <a:gd name="connsiteX33" fmla="*/ 1058091 w 8817429"/>
              <a:gd name="connsiteY33" fmla="*/ 410089 h 410089"/>
              <a:gd name="connsiteX34" fmla="*/ 0 w 8817429"/>
              <a:gd name="connsiteY34" fmla="*/ 410089 h 410089"/>
              <a:gd name="connsiteX35" fmla="*/ 0 w 8817429"/>
              <a:gd name="connsiteY35" fmla="*/ 0 h 41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817429" h="410089" extrusionOk="0">
                <a:moveTo>
                  <a:pt x="0" y="0"/>
                </a:moveTo>
                <a:cubicBezTo>
                  <a:pt x="157262" y="-42265"/>
                  <a:pt x="251969" y="20848"/>
                  <a:pt x="499654" y="0"/>
                </a:cubicBezTo>
                <a:cubicBezTo>
                  <a:pt x="747339" y="-20848"/>
                  <a:pt x="870065" y="55518"/>
                  <a:pt x="999309" y="0"/>
                </a:cubicBezTo>
                <a:cubicBezTo>
                  <a:pt x="1128554" y="-55518"/>
                  <a:pt x="1215688" y="5291"/>
                  <a:pt x="1322614" y="0"/>
                </a:cubicBezTo>
                <a:cubicBezTo>
                  <a:pt x="1429540" y="-5291"/>
                  <a:pt x="1757043" y="22734"/>
                  <a:pt x="2086792" y="0"/>
                </a:cubicBezTo>
                <a:cubicBezTo>
                  <a:pt x="2416541" y="-22734"/>
                  <a:pt x="2457603" y="2772"/>
                  <a:pt x="2674620" y="0"/>
                </a:cubicBezTo>
                <a:cubicBezTo>
                  <a:pt x="2891637" y="-2772"/>
                  <a:pt x="3056233" y="47609"/>
                  <a:pt x="3174274" y="0"/>
                </a:cubicBezTo>
                <a:cubicBezTo>
                  <a:pt x="3292315" y="-47609"/>
                  <a:pt x="3440807" y="990"/>
                  <a:pt x="3673929" y="0"/>
                </a:cubicBezTo>
                <a:cubicBezTo>
                  <a:pt x="3907051" y="-990"/>
                  <a:pt x="4138463" y="20338"/>
                  <a:pt x="4349932" y="0"/>
                </a:cubicBezTo>
                <a:cubicBezTo>
                  <a:pt x="4561401" y="-20338"/>
                  <a:pt x="4619127" y="25959"/>
                  <a:pt x="4761412" y="0"/>
                </a:cubicBezTo>
                <a:cubicBezTo>
                  <a:pt x="4903697" y="-25959"/>
                  <a:pt x="4985466" y="17504"/>
                  <a:pt x="5172892" y="0"/>
                </a:cubicBezTo>
                <a:cubicBezTo>
                  <a:pt x="5360318" y="-17504"/>
                  <a:pt x="5467015" y="42777"/>
                  <a:pt x="5672546" y="0"/>
                </a:cubicBezTo>
                <a:cubicBezTo>
                  <a:pt x="5878077" y="-42777"/>
                  <a:pt x="5971478" y="4372"/>
                  <a:pt x="6084026" y="0"/>
                </a:cubicBezTo>
                <a:cubicBezTo>
                  <a:pt x="6196574" y="-4372"/>
                  <a:pt x="6518011" y="553"/>
                  <a:pt x="6848203" y="0"/>
                </a:cubicBezTo>
                <a:cubicBezTo>
                  <a:pt x="7178395" y="-553"/>
                  <a:pt x="7175613" y="47072"/>
                  <a:pt x="7259683" y="0"/>
                </a:cubicBezTo>
                <a:cubicBezTo>
                  <a:pt x="7343753" y="-47072"/>
                  <a:pt x="7578126" y="32220"/>
                  <a:pt x="7759338" y="0"/>
                </a:cubicBezTo>
                <a:cubicBezTo>
                  <a:pt x="7940551" y="-32220"/>
                  <a:pt x="8036121" y="389"/>
                  <a:pt x="8258992" y="0"/>
                </a:cubicBezTo>
                <a:cubicBezTo>
                  <a:pt x="8481863" y="-389"/>
                  <a:pt x="8672529" y="40122"/>
                  <a:pt x="8817429" y="0"/>
                </a:cubicBezTo>
                <a:cubicBezTo>
                  <a:pt x="8822107" y="181584"/>
                  <a:pt x="8781462" y="206505"/>
                  <a:pt x="8817429" y="410089"/>
                </a:cubicBezTo>
                <a:cubicBezTo>
                  <a:pt x="8533229" y="475047"/>
                  <a:pt x="8381074" y="397528"/>
                  <a:pt x="8053252" y="410089"/>
                </a:cubicBezTo>
                <a:cubicBezTo>
                  <a:pt x="7725430" y="422650"/>
                  <a:pt x="7671015" y="352179"/>
                  <a:pt x="7553598" y="410089"/>
                </a:cubicBezTo>
                <a:cubicBezTo>
                  <a:pt x="7436181" y="467999"/>
                  <a:pt x="7043944" y="382465"/>
                  <a:pt x="6789420" y="410089"/>
                </a:cubicBezTo>
                <a:cubicBezTo>
                  <a:pt x="6534896" y="437713"/>
                  <a:pt x="6380169" y="369801"/>
                  <a:pt x="6113417" y="410089"/>
                </a:cubicBezTo>
                <a:cubicBezTo>
                  <a:pt x="5846665" y="450377"/>
                  <a:pt x="5761033" y="376034"/>
                  <a:pt x="5613763" y="410089"/>
                </a:cubicBezTo>
                <a:cubicBezTo>
                  <a:pt x="5466493" y="444144"/>
                  <a:pt x="5181069" y="369411"/>
                  <a:pt x="5025935" y="410089"/>
                </a:cubicBezTo>
                <a:cubicBezTo>
                  <a:pt x="4870801" y="450767"/>
                  <a:pt x="4778171" y="401645"/>
                  <a:pt x="4702629" y="410089"/>
                </a:cubicBezTo>
                <a:cubicBezTo>
                  <a:pt x="4627087" y="418533"/>
                  <a:pt x="4508731" y="381365"/>
                  <a:pt x="4379323" y="410089"/>
                </a:cubicBezTo>
                <a:cubicBezTo>
                  <a:pt x="4249915" y="438813"/>
                  <a:pt x="4162179" y="400173"/>
                  <a:pt x="4056017" y="410089"/>
                </a:cubicBezTo>
                <a:cubicBezTo>
                  <a:pt x="3949855" y="420005"/>
                  <a:pt x="3725162" y="408482"/>
                  <a:pt x="3556363" y="410089"/>
                </a:cubicBezTo>
                <a:cubicBezTo>
                  <a:pt x="3387564" y="411696"/>
                  <a:pt x="3373974" y="396733"/>
                  <a:pt x="3233057" y="410089"/>
                </a:cubicBezTo>
                <a:cubicBezTo>
                  <a:pt x="3092140" y="423445"/>
                  <a:pt x="2864052" y="371649"/>
                  <a:pt x="2733403" y="410089"/>
                </a:cubicBezTo>
                <a:cubicBezTo>
                  <a:pt x="2602754" y="448529"/>
                  <a:pt x="2196361" y="344660"/>
                  <a:pt x="1969226" y="410089"/>
                </a:cubicBezTo>
                <a:cubicBezTo>
                  <a:pt x="1742091" y="475518"/>
                  <a:pt x="1740164" y="382015"/>
                  <a:pt x="1645920" y="410089"/>
                </a:cubicBezTo>
                <a:cubicBezTo>
                  <a:pt x="1551676" y="438163"/>
                  <a:pt x="1275509" y="390829"/>
                  <a:pt x="1058091" y="410089"/>
                </a:cubicBezTo>
                <a:cubicBezTo>
                  <a:pt x="840673" y="429349"/>
                  <a:pt x="380557" y="406403"/>
                  <a:pt x="0" y="410089"/>
                </a:cubicBezTo>
                <a:cubicBezTo>
                  <a:pt x="-5382" y="215107"/>
                  <a:pt x="8842" y="184695"/>
                  <a:pt x="0" y="0"/>
                </a:cubicBezTo>
                <a:close/>
              </a:path>
            </a:pathLst>
          </a:custGeom>
          <a:noFill/>
          <a:ln w="57150">
            <a:solidFill>
              <a:srgbClr val="FF0000"/>
            </a:solidFill>
            <a:extLst>
              <a:ext uri="{C807C97D-BFC1-408E-A445-0C87EB9F89A2}">
                <ask:lineSketchStyleProps xmlns:ask="http://schemas.microsoft.com/office/drawing/2018/sketchyshapes" sd="3205647120">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BB5FF67-A435-F366-745A-EB5B410BF9C0}"/>
              </a:ext>
            </a:extLst>
          </p:cNvPr>
          <p:cNvSpPr/>
          <p:nvPr/>
        </p:nvSpPr>
        <p:spPr>
          <a:xfrm>
            <a:off x="2997927" y="3633581"/>
            <a:ext cx="8817429" cy="410089"/>
          </a:xfrm>
          <a:custGeom>
            <a:avLst/>
            <a:gdLst>
              <a:gd name="connsiteX0" fmla="*/ 0 w 8817429"/>
              <a:gd name="connsiteY0" fmla="*/ 0 h 410089"/>
              <a:gd name="connsiteX1" fmla="*/ 499654 w 8817429"/>
              <a:gd name="connsiteY1" fmla="*/ 0 h 410089"/>
              <a:gd name="connsiteX2" fmla="*/ 999309 w 8817429"/>
              <a:gd name="connsiteY2" fmla="*/ 0 h 410089"/>
              <a:gd name="connsiteX3" fmla="*/ 1322614 w 8817429"/>
              <a:gd name="connsiteY3" fmla="*/ 0 h 410089"/>
              <a:gd name="connsiteX4" fmla="*/ 2086792 w 8817429"/>
              <a:gd name="connsiteY4" fmla="*/ 0 h 410089"/>
              <a:gd name="connsiteX5" fmla="*/ 2674620 w 8817429"/>
              <a:gd name="connsiteY5" fmla="*/ 0 h 410089"/>
              <a:gd name="connsiteX6" fmla="*/ 3174274 w 8817429"/>
              <a:gd name="connsiteY6" fmla="*/ 0 h 410089"/>
              <a:gd name="connsiteX7" fmla="*/ 3673929 w 8817429"/>
              <a:gd name="connsiteY7" fmla="*/ 0 h 410089"/>
              <a:gd name="connsiteX8" fmla="*/ 4349932 w 8817429"/>
              <a:gd name="connsiteY8" fmla="*/ 0 h 410089"/>
              <a:gd name="connsiteX9" fmla="*/ 4761412 w 8817429"/>
              <a:gd name="connsiteY9" fmla="*/ 0 h 410089"/>
              <a:gd name="connsiteX10" fmla="*/ 5172892 w 8817429"/>
              <a:gd name="connsiteY10" fmla="*/ 0 h 410089"/>
              <a:gd name="connsiteX11" fmla="*/ 5672546 w 8817429"/>
              <a:gd name="connsiteY11" fmla="*/ 0 h 410089"/>
              <a:gd name="connsiteX12" fmla="*/ 6084026 w 8817429"/>
              <a:gd name="connsiteY12" fmla="*/ 0 h 410089"/>
              <a:gd name="connsiteX13" fmla="*/ 6848203 w 8817429"/>
              <a:gd name="connsiteY13" fmla="*/ 0 h 410089"/>
              <a:gd name="connsiteX14" fmla="*/ 7259683 w 8817429"/>
              <a:gd name="connsiteY14" fmla="*/ 0 h 410089"/>
              <a:gd name="connsiteX15" fmla="*/ 7759338 w 8817429"/>
              <a:gd name="connsiteY15" fmla="*/ 0 h 410089"/>
              <a:gd name="connsiteX16" fmla="*/ 8258992 w 8817429"/>
              <a:gd name="connsiteY16" fmla="*/ 0 h 410089"/>
              <a:gd name="connsiteX17" fmla="*/ 8817429 w 8817429"/>
              <a:gd name="connsiteY17" fmla="*/ 0 h 410089"/>
              <a:gd name="connsiteX18" fmla="*/ 8817429 w 8817429"/>
              <a:gd name="connsiteY18" fmla="*/ 410089 h 410089"/>
              <a:gd name="connsiteX19" fmla="*/ 8053252 w 8817429"/>
              <a:gd name="connsiteY19" fmla="*/ 410089 h 410089"/>
              <a:gd name="connsiteX20" fmla="*/ 7553598 w 8817429"/>
              <a:gd name="connsiteY20" fmla="*/ 410089 h 410089"/>
              <a:gd name="connsiteX21" fmla="*/ 6789420 w 8817429"/>
              <a:gd name="connsiteY21" fmla="*/ 410089 h 410089"/>
              <a:gd name="connsiteX22" fmla="*/ 6113417 w 8817429"/>
              <a:gd name="connsiteY22" fmla="*/ 410089 h 410089"/>
              <a:gd name="connsiteX23" fmla="*/ 5613763 w 8817429"/>
              <a:gd name="connsiteY23" fmla="*/ 410089 h 410089"/>
              <a:gd name="connsiteX24" fmla="*/ 5025935 w 8817429"/>
              <a:gd name="connsiteY24" fmla="*/ 410089 h 410089"/>
              <a:gd name="connsiteX25" fmla="*/ 4702629 w 8817429"/>
              <a:gd name="connsiteY25" fmla="*/ 410089 h 410089"/>
              <a:gd name="connsiteX26" fmla="*/ 4379323 w 8817429"/>
              <a:gd name="connsiteY26" fmla="*/ 410089 h 410089"/>
              <a:gd name="connsiteX27" fmla="*/ 4056017 w 8817429"/>
              <a:gd name="connsiteY27" fmla="*/ 410089 h 410089"/>
              <a:gd name="connsiteX28" fmla="*/ 3556363 w 8817429"/>
              <a:gd name="connsiteY28" fmla="*/ 410089 h 410089"/>
              <a:gd name="connsiteX29" fmla="*/ 3233057 w 8817429"/>
              <a:gd name="connsiteY29" fmla="*/ 410089 h 410089"/>
              <a:gd name="connsiteX30" fmla="*/ 2733403 w 8817429"/>
              <a:gd name="connsiteY30" fmla="*/ 410089 h 410089"/>
              <a:gd name="connsiteX31" fmla="*/ 1969226 w 8817429"/>
              <a:gd name="connsiteY31" fmla="*/ 410089 h 410089"/>
              <a:gd name="connsiteX32" fmla="*/ 1645920 w 8817429"/>
              <a:gd name="connsiteY32" fmla="*/ 410089 h 410089"/>
              <a:gd name="connsiteX33" fmla="*/ 1058091 w 8817429"/>
              <a:gd name="connsiteY33" fmla="*/ 410089 h 410089"/>
              <a:gd name="connsiteX34" fmla="*/ 0 w 8817429"/>
              <a:gd name="connsiteY34" fmla="*/ 410089 h 410089"/>
              <a:gd name="connsiteX35" fmla="*/ 0 w 8817429"/>
              <a:gd name="connsiteY35" fmla="*/ 0 h 41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817429" h="410089" extrusionOk="0">
                <a:moveTo>
                  <a:pt x="0" y="0"/>
                </a:moveTo>
                <a:cubicBezTo>
                  <a:pt x="157262" y="-42265"/>
                  <a:pt x="251969" y="20848"/>
                  <a:pt x="499654" y="0"/>
                </a:cubicBezTo>
                <a:cubicBezTo>
                  <a:pt x="747339" y="-20848"/>
                  <a:pt x="870065" y="55518"/>
                  <a:pt x="999309" y="0"/>
                </a:cubicBezTo>
                <a:cubicBezTo>
                  <a:pt x="1128554" y="-55518"/>
                  <a:pt x="1215688" y="5291"/>
                  <a:pt x="1322614" y="0"/>
                </a:cubicBezTo>
                <a:cubicBezTo>
                  <a:pt x="1429540" y="-5291"/>
                  <a:pt x="1757043" y="22734"/>
                  <a:pt x="2086792" y="0"/>
                </a:cubicBezTo>
                <a:cubicBezTo>
                  <a:pt x="2416541" y="-22734"/>
                  <a:pt x="2457603" y="2772"/>
                  <a:pt x="2674620" y="0"/>
                </a:cubicBezTo>
                <a:cubicBezTo>
                  <a:pt x="2891637" y="-2772"/>
                  <a:pt x="3056233" y="47609"/>
                  <a:pt x="3174274" y="0"/>
                </a:cubicBezTo>
                <a:cubicBezTo>
                  <a:pt x="3292315" y="-47609"/>
                  <a:pt x="3440807" y="990"/>
                  <a:pt x="3673929" y="0"/>
                </a:cubicBezTo>
                <a:cubicBezTo>
                  <a:pt x="3907051" y="-990"/>
                  <a:pt x="4138463" y="20338"/>
                  <a:pt x="4349932" y="0"/>
                </a:cubicBezTo>
                <a:cubicBezTo>
                  <a:pt x="4561401" y="-20338"/>
                  <a:pt x="4619127" y="25959"/>
                  <a:pt x="4761412" y="0"/>
                </a:cubicBezTo>
                <a:cubicBezTo>
                  <a:pt x="4903697" y="-25959"/>
                  <a:pt x="4985466" y="17504"/>
                  <a:pt x="5172892" y="0"/>
                </a:cubicBezTo>
                <a:cubicBezTo>
                  <a:pt x="5360318" y="-17504"/>
                  <a:pt x="5467015" y="42777"/>
                  <a:pt x="5672546" y="0"/>
                </a:cubicBezTo>
                <a:cubicBezTo>
                  <a:pt x="5878077" y="-42777"/>
                  <a:pt x="5971478" y="4372"/>
                  <a:pt x="6084026" y="0"/>
                </a:cubicBezTo>
                <a:cubicBezTo>
                  <a:pt x="6196574" y="-4372"/>
                  <a:pt x="6518011" y="553"/>
                  <a:pt x="6848203" y="0"/>
                </a:cubicBezTo>
                <a:cubicBezTo>
                  <a:pt x="7178395" y="-553"/>
                  <a:pt x="7175613" y="47072"/>
                  <a:pt x="7259683" y="0"/>
                </a:cubicBezTo>
                <a:cubicBezTo>
                  <a:pt x="7343753" y="-47072"/>
                  <a:pt x="7578126" y="32220"/>
                  <a:pt x="7759338" y="0"/>
                </a:cubicBezTo>
                <a:cubicBezTo>
                  <a:pt x="7940551" y="-32220"/>
                  <a:pt x="8036121" y="389"/>
                  <a:pt x="8258992" y="0"/>
                </a:cubicBezTo>
                <a:cubicBezTo>
                  <a:pt x="8481863" y="-389"/>
                  <a:pt x="8672529" y="40122"/>
                  <a:pt x="8817429" y="0"/>
                </a:cubicBezTo>
                <a:cubicBezTo>
                  <a:pt x="8822107" y="181584"/>
                  <a:pt x="8781462" y="206505"/>
                  <a:pt x="8817429" y="410089"/>
                </a:cubicBezTo>
                <a:cubicBezTo>
                  <a:pt x="8533229" y="475047"/>
                  <a:pt x="8381074" y="397528"/>
                  <a:pt x="8053252" y="410089"/>
                </a:cubicBezTo>
                <a:cubicBezTo>
                  <a:pt x="7725430" y="422650"/>
                  <a:pt x="7671015" y="352179"/>
                  <a:pt x="7553598" y="410089"/>
                </a:cubicBezTo>
                <a:cubicBezTo>
                  <a:pt x="7436181" y="467999"/>
                  <a:pt x="7043944" y="382465"/>
                  <a:pt x="6789420" y="410089"/>
                </a:cubicBezTo>
                <a:cubicBezTo>
                  <a:pt x="6534896" y="437713"/>
                  <a:pt x="6380169" y="369801"/>
                  <a:pt x="6113417" y="410089"/>
                </a:cubicBezTo>
                <a:cubicBezTo>
                  <a:pt x="5846665" y="450377"/>
                  <a:pt x="5761033" y="376034"/>
                  <a:pt x="5613763" y="410089"/>
                </a:cubicBezTo>
                <a:cubicBezTo>
                  <a:pt x="5466493" y="444144"/>
                  <a:pt x="5181069" y="369411"/>
                  <a:pt x="5025935" y="410089"/>
                </a:cubicBezTo>
                <a:cubicBezTo>
                  <a:pt x="4870801" y="450767"/>
                  <a:pt x="4778171" y="401645"/>
                  <a:pt x="4702629" y="410089"/>
                </a:cubicBezTo>
                <a:cubicBezTo>
                  <a:pt x="4627087" y="418533"/>
                  <a:pt x="4508731" y="381365"/>
                  <a:pt x="4379323" y="410089"/>
                </a:cubicBezTo>
                <a:cubicBezTo>
                  <a:pt x="4249915" y="438813"/>
                  <a:pt x="4162179" y="400173"/>
                  <a:pt x="4056017" y="410089"/>
                </a:cubicBezTo>
                <a:cubicBezTo>
                  <a:pt x="3949855" y="420005"/>
                  <a:pt x="3725162" y="408482"/>
                  <a:pt x="3556363" y="410089"/>
                </a:cubicBezTo>
                <a:cubicBezTo>
                  <a:pt x="3387564" y="411696"/>
                  <a:pt x="3373974" y="396733"/>
                  <a:pt x="3233057" y="410089"/>
                </a:cubicBezTo>
                <a:cubicBezTo>
                  <a:pt x="3092140" y="423445"/>
                  <a:pt x="2864052" y="371649"/>
                  <a:pt x="2733403" y="410089"/>
                </a:cubicBezTo>
                <a:cubicBezTo>
                  <a:pt x="2602754" y="448529"/>
                  <a:pt x="2196361" y="344660"/>
                  <a:pt x="1969226" y="410089"/>
                </a:cubicBezTo>
                <a:cubicBezTo>
                  <a:pt x="1742091" y="475518"/>
                  <a:pt x="1740164" y="382015"/>
                  <a:pt x="1645920" y="410089"/>
                </a:cubicBezTo>
                <a:cubicBezTo>
                  <a:pt x="1551676" y="438163"/>
                  <a:pt x="1275509" y="390829"/>
                  <a:pt x="1058091" y="410089"/>
                </a:cubicBezTo>
                <a:cubicBezTo>
                  <a:pt x="840673" y="429349"/>
                  <a:pt x="380557" y="406403"/>
                  <a:pt x="0" y="410089"/>
                </a:cubicBezTo>
                <a:cubicBezTo>
                  <a:pt x="-5382" y="215107"/>
                  <a:pt x="8842" y="184695"/>
                  <a:pt x="0" y="0"/>
                </a:cubicBezTo>
                <a:close/>
              </a:path>
            </a:pathLst>
          </a:custGeom>
          <a:noFill/>
          <a:ln w="57150">
            <a:solidFill>
              <a:srgbClr val="FF0000"/>
            </a:solidFill>
            <a:extLst>
              <a:ext uri="{C807C97D-BFC1-408E-A445-0C87EB9F89A2}">
                <ask:lineSketchStyleProps xmlns:ask="http://schemas.microsoft.com/office/drawing/2018/sketchyshapes" sd="3205647120">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A4230B41-7C59-2E43-4916-5650E7C61420}"/>
              </a:ext>
            </a:extLst>
          </p:cNvPr>
          <p:cNvSpPr/>
          <p:nvPr/>
        </p:nvSpPr>
        <p:spPr>
          <a:xfrm>
            <a:off x="2997927" y="5880681"/>
            <a:ext cx="8817429" cy="410089"/>
          </a:xfrm>
          <a:custGeom>
            <a:avLst/>
            <a:gdLst>
              <a:gd name="connsiteX0" fmla="*/ 0 w 8817429"/>
              <a:gd name="connsiteY0" fmla="*/ 0 h 410089"/>
              <a:gd name="connsiteX1" fmla="*/ 499654 w 8817429"/>
              <a:gd name="connsiteY1" fmla="*/ 0 h 410089"/>
              <a:gd name="connsiteX2" fmla="*/ 999309 w 8817429"/>
              <a:gd name="connsiteY2" fmla="*/ 0 h 410089"/>
              <a:gd name="connsiteX3" fmla="*/ 1322614 w 8817429"/>
              <a:gd name="connsiteY3" fmla="*/ 0 h 410089"/>
              <a:gd name="connsiteX4" fmla="*/ 2086792 w 8817429"/>
              <a:gd name="connsiteY4" fmla="*/ 0 h 410089"/>
              <a:gd name="connsiteX5" fmla="*/ 2674620 w 8817429"/>
              <a:gd name="connsiteY5" fmla="*/ 0 h 410089"/>
              <a:gd name="connsiteX6" fmla="*/ 3174274 w 8817429"/>
              <a:gd name="connsiteY6" fmla="*/ 0 h 410089"/>
              <a:gd name="connsiteX7" fmla="*/ 3673929 w 8817429"/>
              <a:gd name="connsiteY7" fmla="*/ 0 h 410089"/>
              <a:gd name="connsiteX8" fmla="*/ 4349932 w 8817429"/>
              <a:gd name="connsiteY8" fmla="*/ 0 h 410089"/>
              <a:gd name="connsiteX9" fmla="*/ 4761412 w 8817429"/>
              <a:gd name="connsiteY9" fmla="*/ 0 h 410089"/>
              <a:gd name="connsiteX10" fmla="*/ 5172892 w 8817429"/>
              <a:gd name="connsiteY10" fmla="*/ 0 h 410089"/>
              <a:gd name="connsiteX11" fmla="*/ 5672546 w 8817429"/>
              <a:gd name="connsiteY11" fmla="*/ 0 h 410089"/>
              <a:gd name="connsiteX12" fmla="*/ 6084026 w 8817429"/>
              <a:gd name="connsiteY12" fmla="*/ 0 h 410089"/>
              <a:gd name="connsiteX13" fmla="*/ 6848203 w 8817429"/>
              <a:gd name="connsiteY13" fmla="*/ 0 h 410089"/>
              <a:gd name="connsiteX14" fmla="*/ 7259683 w 8817429"/>
              <a:gd name="connsiteY14" fmla="*/ 0 h 410089"/>
              <a:gd name="connsiteX15" fmla="*/ 7759338 w 8817429"/>
              <a:gd name="connsiteY15" fmla="*/ 0 h 410089"/>
              <a:gd name="connsiteX16" fmla="*/ 8258992 w 8817429"/>
              <a:gd name="connsiteY16" fmla="*/ 0 h 410089"/>
              <a:gd name="connsiteX17" fmla="*/ 8817429 w 8817429"/>
              <a:gd name="connsiteY17" fmla="*/ 0 h 410089"/>
              <a:gd name="connsiteX18" fmla="*/ 8817429 w 8817429"/>
              <a:gd name="connsiteY18" fmla="*/ 410089 h 410089"/>
              <a:gd name="connsiteX19" fmla="*/ 8053252 w 8817429"/>
              <a:gd name="connsiteY19" fmla="*/ 410089 h 410089"/>
              <a:gd name="connsiteX20" fmla="*/ 7553598 w 8817429"/>
              <a:gd name="connsiteY20" fmla="*/ 410089 h 410089"/>
              <a:gd name="connsiteX21" fmla="*/ 6789420 w 8817429"/>
              <a:gd name="connsiteY21" fmla="*/ 410089 h 410089"/>
              <a:gd name="connsiteX22" fmla="*/ 6113417 w 8817429"/>
              <a:gd name="connsiteY22" fmla="*/ 410089 h 410089"/>
              <a:gd name="connsiteX23" fmla="*/ 5613763 w 8817429"/>
              <a:gd name="connsiteY23" fmla="*/ 410089 h 410089"/>
              <a:gd name="connsiteX24" fmla="*/ 5025935 w 8817429"/>
              <a:gd name="connsiteY24" fmla="*/ 410089 h 410089"/>
              <a:gd name="connsiteX25" fmla="*/ 4702629 w 8817429"/>
              <a:gd name="connsiteY25" fmla="*/ 410089 h 410089"/>
              <a:gd name="connsiteX26" fmla="*/ 4379323 w 8817429"/>
              <a:gd name="connsiteY26" fmla="*/ 410089 h 410089"/>
              <a:gd name="connsiteX27" fmla="*/ 4056017 w 8817429"/>
              <a:gd name="connsiteY27" fmla="*/ 410089 h 410089"/>
              <a:gd name="connsiteX28" fmla="*/ 3556363 w 8817429"/>
              <a:gd name="connsiteY28" fmla="*/ 410089 h 410089"/>
              <a:gd name="connsiteX29" fmla="*/ 3233057 w 8817429"/>
              <a:gd name="connsiteY29" fmla="*/ 410089 h 410089"/>
              <a:gd name="connsiteX30" fmla="*/ 2733403 w 8817429"/>
              <a:gd name="connsiteY30" fmla="*/ 410089 h 410089"/>
              <a:gd name="connsiteX31" fmla="*/ 1969226 w 8817429"/>
              <a:gd name="connsiteY31" fmla="*/ 410089 h 410089"/>
              <a:gd name="connsiteX32" fmla="*/ 1645920 w 8817429"/>
              <a:gd name="connsiteY32" fmla="*/ 410089 h 410089"/>
              <a:gd name="connsiteX33" fmla="*/ 1058091 w 8817429"/>
              <a:gd name="connsiteY33" fmla="*/ 410089 h 410089"/>
              <a:gd name="connsiteX34" fmla="*/ 0 w 8817429"/>
              <a:gd name="connsiteY34" fmla="*/ 410089 h 410089"/>
              <a:gd name="connsiteX35" fmla="*/ 0 w 8817429"/>
              <a:gd name="connsiteY35" fmla="*/ 0 h 41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8817429" h="410089" extrusionOk="0">
                <a:moveTo>
                  <a:pt x="0" y="0"/>
                </a:moveTo>
                <a:cubicBezTo>
                  <a:pt x="157262" y="-42265"/>
                  <a:pt x="251969" y="20848"/>
                  <a:pt x="499654" y="0"/>
                </a:cubicBezTo>
                <a:cubicBezTo>
                  <a:pt x="747339" y="-20848"/>
                  <a:pt x="870065" y="55518"/>
                  <a:pt x="999309" y="0"/>
                </a:cubicBezTo>
                <a:cubicBezTo>
                  <a:pt x="1128554" y="-55518"/>
                  <a:pt x="1215688" y="5291"/>
                  <a:pt x="1322614" y="0"/>
                </a:cubicBezTo>
                <a:cubicBezTo>
                  <a:pt x="1429540" y="-5291"/>
                  <a:pt x="1757043" y="22734"/>
                  <a:pt x="2086792" y="0"/>
                </a:cubicBezTo>
                <a:cubicBezTo>
                  <a:pt x="2416541" y="-22734"/>
                  <a:pt x="2457603" y="2772"/>
                  <a:pt x="2674620" y="0"/>
                </a:cubicBezTo>
                <a:cubicBezTo>
                  <a:pt x="2891637" y="-2772"/>
                  <a:pt x="3056233" y="47609"/>
                  <a:pt x="3174274" y="0"/>
                </a:cubicBezTo>
                <a:cubicBezTo>
                  <a:pt x="3292315" y="-47609"/>
                  <a:pt x="3440807" y="990"/>
                  <a:pt x="3673929" y="0"/>
                </a:cubicBezTo>
                <a:cubicBezTo>
                  <a:pt x="3907051" y="-990"/>
                  <a:pt x="4138463" y="20338"/>
                  <a:pt x="4349932" y="0"/>
                </a:cubicBezTo>
                <a:cubicBezTo>
                  <a:pt x="4561401" y="-20338"/>
                  <a:pt x="4619127" y="25959"/>
                  <a:pt x="4761412" y="0"/>
                </a:cubicBezTo>
                <a:cubicBezTo>
                  <a:pt x="4903697" y="-25959"/>
                  <a:pt x="4985466" y="17504"/>
                  <a:pt x="5172892" y="0"/>
                </a:cubicBezTo>
                <a:cubicBezTo>
                  <a:pt x="5360318" y="-17504"/>
                  <a:pt x="5467015" y="42777"/>
                  <a:pt x="5672546" y="0"/>
                </a:cubicBezTo>
                <a:cubicBezTo>
                  <a:pt x="5878077" y="-42777"/>
                  <a:pt x="5971478" y="4372"/>
                  <a:pt x="6084026" y="0"/>
                </a:cubicBezTo>
                <a:cubicBezTo>
                  <a:pt x="6196574" y="-4372"/>
                  <a:pt x="6518011" y="553"/>
                  <a:pt x="6848203" y="0"/>
                </a:cubicBezTo>
                <a:cubicBezTo>
                  <a:pt x="7178395" y="-553"/>
                  <a:pt x="7175613" y="47072"/>
                  <a:pt x="7259683" y="0"/>
                </a:cubicBezTo>
                <a:cubicBezTo>
                  <a:pt x="7343753" y="-47072"/>
                  <a:pt x="7578126" y="32220"/>
                  <a:pt x="7759338" y="0"/>
                </a:cubicBezTo>
                <a:cubicBezTo>
                  <a:pt x="7940551" y="-32220"/>
                  <a:pt x="8036121" y="389"/>
                  <a:pt x="8258992" y="0"/>
                </a:cubicBezTo>
                <a:cubicBezTo>
                  <a:pt x="8481863" y="-389"/>
                  <a:pt x="8672529" y="40122"/>
                  <a:pt x="8817429" y="0"/>
                </a:cubicBezTo>
                <a:cubicBezTo>
                  <a:pt x="8822107" y="181584"/>
                  <a:pt x="8781462" y="206505"/>
                  <a:pt x="8817429" y="410089"/>
                </a:cubicBezTo>
                <a:cubicBezTo>
                  <a:pt x="8533229" y="475047"/>
                  <a:pt x="8381074" y="397528"/>
                  <a:pt x="8053252" y="410089"/>
                </a:cubicBezTo>
                <a:cubicBezTo>
                  <a:pt x="7725430" y="422650"/>
                  <a:pt x="7671015" y="352179"/>
                  <a:pt x="7553598" y="410089"/>
                </a:cubicBezTo>
                <a:cubicBezTo>
                  <a:pt x="7436181" y="467999"/>
                  <a:pt x="7043944" y="382465"/>
                  <a:pt x="6789420" y="410089"/>
                </a:cubicBezTo>
                <a:cubicBezTo>
                  <a:pt x="6534896" y="437713"/>
                  <a:pt x="6380169" y="369801"/>
                  <a:pt x="6113417" y="410089"/>
                </a:cubicBezTo>
                <a:cubicBezTo>
                  <a:pt x="5846665" y="450377"/>
                  <a:pt x="5761033" y="376034"/>
                  <a:pt x="5613763" y="410089"/>
                </a:cubicBezTo>
                <a:cubicBezTo>
                  <a:pt x="5466493" y="444144"/>
                  <a:pt x="5181069" y="369411"/>
                  <a:pt x="5025935" y="410089"/>
                </a:cubicBezTo>
                <a:cubicBezTo>
                  <a:pt x="4870801" y="450767"/>
                  <a:pt x="4778171" y="401645"/>
                  <a:pt x="4702629" y="410089"/>
                </a:cubicBezTo>
                <a:cubicBezTo>
                  <a:pt x="4627087" y="418533"/>
                  <a:pt x="4508731" y="381365"/>
                  <a:pt x="4379323" y="410089"/>
                </a:cubicBezTo>
                <a:cubicBezTo>
                  <a:pt x="4249915" y="438813"/>
                  <a:pt x="4162179" y="400173"/>
                  <a:pt x="4056017" y="410089"/>
                </a:cubicBezTo>
                <a:cubicBezTo>
                  <a:pt x="3949855" y="420005"/>
                  <a:pt x="3725162" y="408482"/>
                  <a:pt x="3556363" y="410089"/>
                </a:cubicBezTo>
                <a:cubicBezTo>
                  <a:pt x="3387564" y="411696"/>
                  <a:pt x="3373974" y="396733"/>
                  <a:pt x="3233057" y="410089"/>
                </a:cubicBezTo>
                <a:cubicBezTo>
                  <a:pt x="3092140" y="423445"/>
                  <a:pt x="2864052" y="371649"/>
                  <a:pt x="2733403" y="410089"/>
                </a:cubicBezTo>
                <a:cubicBezTo>
                  <a:pt x="2602754" y="448529"/>
                  <a:pt x="2196361" y="344660"/>
                  <a:pt x="1969226" y="410089"/>
                </a:cubicBezTo>
                <a:cubicBezTo>
                  <a:pt x="1742091" y="475518"/>
                  <a:pt x="1740164" y="382015"/>
                  <a:pt x="1645920" y="410089"/>
                </a:cubicBezTo>
                <a:cubicBezTo>
                  <a:pt x="1551676" y="438163"/>
                  <a:pt x="1275509" y="390829"/>
                  <a:pt x="1058091" y="410089"/>
                </a:cubicBezTo>
                <a:cubicBezTo>
                  <a:pt x="840673" y="429349"/>
                  <a:pt x="380557" y="406403"/>
                  <a:pt x="0" y="410089"/>
                </a:cubicBezTo>
                <a:cubicBezTo>
                  <a:pt x="-5382" y="215107"/>
                  <a:pt x="8842" y="184695"/>
                  <a:pt x="0" y="0"/>
                </a:cubicBezTo>
                <a:close/>
              </a:path>
            </a:pathLst>
          </a:custGeom>
          <a:noFill/>
          <a:ln w="57150">
            <a:solidFill>
              <a:srgbClr val="FF0000"/>
            </a:solidFill>
            <a:extLst>
              <a:ext uri="{C807C97D-BFC1-408E-A445-0C87EB9F89A2}">
                <ask:lineSketchStyleProps xmlns:ask="http://schemas.microsoft.com/office/drawing/2018/sketchyshapes" sd="3205647120">
                  <a:prstGeom prst="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5229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0A8E2-B9C6-9243-F604-302031699A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A7775A-0AAB-9333-9B43-1A2DABBA75FE}"/>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a:t>
            </a:r>
            <a:r>
              <a:rPr lang="en-GB" sz="4000" dirty="0">
                <a:solidFill>
                  <a:schemeClr val="bg1"/>
                </a:solidFill>
              </a:rPr>
              <a:t>Modelling Logits of Hazard Functions: Baseline</a:t>
            </a:r>
            <a:endParaRPr lang="en-GB" dirty="0">
              <a:solidFill>
                <a:schemeClr val="bg1"/>
              </a:solidFill>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C718C5F6-0C68-8E9A-A518-2E7338C5D3F5}"/>
                  </a:ext>
                </a:extLst>
              </p:cNvPr>
              <p:cNvSpPr txBox="1"/>
              <p:nvPr/>
            </p:nvSpPr>
            <p:spPr>
              <a:xfrm>
                <a:off x="154329" y="4336762"/>
                <a:ext cx="8699863" cy="1019638"/>
              </a:xfrm>
              <a:prstGeom prst="rect">
                <a:avLst/>
              </a:prstGeom>
              <a:noFill/>
            </p:spPr>
            <p:txBody>
              <a:bodyPr wrap="square" rtlCol="0">
                <a:spAutoFit/>
              </a:bodyPr>
              <a:lstStyle/>
              <a:p>
                <a:pPr>
                  <a:spcBef>
                    <a:spcPts val="1200"/>
                  </a:spcBef>
                </a:pPr>
                <a:r>
                  <a:rPr lang="en-GB" sz="2800" b="0" dirty="0">
                    <a:latin typeface="Cambria Math" panose="02040503050406030204" pitchFamily="18" charset="0"/>
                  </a:rPr>
                  <a:t>For individual </a:t>
                </a:r>
                <a:r>
                  <a:rPr lang="en-GB" sz="2800" i="1" dirty="0">
                    <a:latin typeface="Cambria Math" panose="02040503050406030204" pitchFamily="18" charset="0"/>
                  </a:rPr>
                  <a:t>i</a:t>
                </a:r>
                <a:r>
                  <a:rPr lang="en-GB" sz="2800" b="0" i="1" dirty="0">
                    <a:latin typeface="Cambria Math" panose="02040503050406030204" pitchFamily="18" charset="0"/>
                  </a:rPr>
                  <a:t> </a:t>
                </a:r>
                <a:r>
                  <a:rPr lang="en-GB" sz="2800" b="0" dirty="0">
                    <a:latin typeface="Cambria Math" panose="02040503050406030204" pitchFamily="18" charset="0"/>
                  </a:rPr>
                  <a:t>in time period </a:t>
                </a:r>
                <a:r>
                  <a:rPr lang="en-GB" sz="2800" b="0" i="1" dirty="0">
                    <a:latin typeface="Cambria Math" panose="02040503050406030204" pitchFamily="18" charset="0"/>
                  </a:rPr>
                  <a:t>j:</a:t>
                </a:r>
              </a:p>
              <a:p>
                <a:pPr>
                  <a:spcBef>
                    <a:spcPts val="1200"/>
                  </a:spcBef>
                </a:pP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𝑙𝑜𝑔𝑖𝑡</m:t>
                      </m:r>
                      <m:r>
                        <a:rPr lang="en-GB" sz="2800" b="0" i="1" smtClean="0">
                          <a:latin typeface="Cambria Math" panose="02040503050406030204" pitchFamily="18" charset="0"/>
                        </a:rPr>
                        <m:t> </m:t>
                      </m:r>
                      <m:r>
                        <a:rPr lang="en-GB" sz="2800" b="0" i="1" smtClean="0">
                          <a:latin typeface="Cambria Math" panose="02040503050406030204" pitchFamily="18" charset="0"/>
                        </a:rPr>
                        <m:t>h</m:t>
                      </m:r>
                      <m:d>
                        <m:dPr>
                          <m:ctrlPr>
                            <a:rPr lang="en-GB" sz="2800" b="0" i="1" smtClean="0">
                              <a:latin typeface="Cambria Math" panose="02040503050406030204" pitchFamily="18" charset="0"/>
                            </a:rPr>
                          </m:ctrlPr>
                        </m:dPr>
                        <m:e>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𝑡</m:t>
                              </m:r>
                            </m:e>
                            <m:sub>
                              <m:r>
                                <a:rPr lang="en-GB" sz="2800" b="0" i="1" smtClean="0">
                                  <a:latin typeface="Cambria Math" panose="02040503050406030204" pitchFamily="18" charset="0"/>
                                </a:rPr>
                                <m:t>𝑖𝑗</m:t>
                              </m:r>
                            </m:sub>
                          </m:sSub>
                        </m:e>
                      </m:d>
                      <m:r>
                        <a:rPr lang="en-GB" sz="2800" b="0" i="1" smtClean="0">
                          <a:latin typeface="Cambria Math" panose="02040503050406030204" pitchFamily="18" charset="0"/>
                        </a:rPr>
                        <m:t>= </m:t>
                      </m:r>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ea typeface="Cambria Math" panose="02040503050406030204" pitchFamily="18" charset="0"/>
                            </a:rPr>
                            <m:t>𝛼</m:t>
                          </m:r>
                        </m:e>
                        <m:sub>
                          <m:r>
                            <a:rPr lang="en-GB" sz="2800" b="0" i="1" smtClean="0">
                              <a:latin typeface="Cambria Math" panose="02040503050406030204" pitchFamily="18" charset="0"/>
                            </a:rPr>
                            <m:t>7</m:t>
                          </m:r>
                        </m:sub>
                      </m:sSub>
                      <m:sSub>
                        <m:sSubPr>
                          <m:ctrlPr>
                            <a:rPr lang="en-GB" sz="2800" b="0" i="1" smtClean="0">
                              <a:latin typeface="Cambria Math" panose="02040503050406030204" pitchFamily="18" charset="0"/>
                            </a:rPr>
                          </m:ctrlPr>
                        </m:sSubPr>
                        <m:e>
                          <m:r>
                            <a:rPr lang="en-GB" sz="2800" b="0" i="1" smtClean="0">
                              <a:latin typeface="Cambria Math" panose="02040503050406030204" pitchFamily="18" charset="0"/>
                            </a:rPr>
                            <m:t>𝑃</m:t>
                          </m:r>
                        </m:e>
                        <m:sub>
                          <m:r>
                            <a:rPr lang="en-GB" sz="2800" b="0" i="1" smtClean="0">
                              <a:latin typeface="Cambria Math" panose="02040503050406030204" pitchFamily="18" charset="0"/>
                            </a:rPr>
                            <m:t>7</m:t>
                          </m:r>
                          <m:r>
                            <a:rPr lang="en-GB" sz="2800" b="0" i="1" smtClean="0">
                              <a:latin typeface="Cambria Math" panose="02040503050406030204" pitchFamily="18" charset="0"/>
                            </a:rPr>
                            <m:t>𝑖</m:t>
                          </m:r>
                        </m:sub>
                      </m:sSub>
                      <m:r>
                        <a:rPr lang="en-GB" sz="2800" b="0" i="1" smtClean="0">
                          <a:latin typeface="Cambria Math" panose="02040503050406030204" pitchFamily="18" charset="0"/>
                        </a:rPr>
                        <m:t>+</m:t>
                      </m:r>
                      <m:sSub>
                        <m:sSubPr>
                          <m:ctrlPr>
                            <a:rPr lang="en-GB" sz="2800" i="1">
                              <a:latin typeface="Cambria Math" panose="02040503050406030204" pitchFamily="18" charset="0"/>
                            </a:rPr>
                          </m:ctrlPr>
                        </m:sSubPr>
                        <m:e>
                          <m:r>
                            <a:rPr lang="en-GB" sz="2800" i="1">
                              <a:latin typeface="Cambria Math" panose="02040503050406030204" pitchFamily="18" charset="0"/>
                              <a:ea typeface="Cambria Math" panose="02040503050406030204" pitchFamily="18" charset="0"/>
                            </a:rPr>
                            <m:t>𝛼</m:t>
                          </m:r>
                        </m:e>
                        <m:sub>
                          <m:r>
                            <a:rPr lang="en-GB" sz="2800" b="0" i="1" smtClean="0">
                              <a:latin typeface="Cambria Math" panose="02040503050406030204" pitchFamily="18" charset="0"/>
                              <a:ea typeface="Cambria Math" panose="02040503050406030204" pitchFamily="18" charset="0"/>
                            </a:rPr>
                            <m:t>8</m:t>
                          </m:r>
                        </m:sub>
                      </m:sSub>
                      <m:sSub>
                        <m:sSubPr>
                          <m:ctrlPr>
                            <a:rPr lang="en-GB" sz="2800" i="1">
                              <a:latin typeface="Cambria Math" panose="02040503050406030204" pitchFamily="18" charset="0"/>
                            </a:rPr>
                          </m:ctrlPr>
                        </m:sSubPr>
                        <m:e>
                          <m:r>
                            <a:rPr lang="en-GB" sz="2800" i="1">
                              <a:latin typeface="Cambria Math" panose="02040503050406030204" pitchFamily="18" charset="0"/>
                            </a:rPr>
                            <m:t>𝑃</m:t>
                          </m:r>
                        </m:e>
                        <m:sub>
                          <m:r>
                            <a:rPr lang="en-GB" sz="2800" b="0" i="1" smtClean="0">
                              <a:latin typeface="Cambria Math" panose="02040503050406030204" pitchFamily="18" charset="0"/>
                            </a:rPr>
                            <m:t>8</m:t>
                          </m:r>
                          <m:r>
                            <a:rPr lang="en-GB" sz="2800" i="1">
                              <a:latin typeface="Cambria Math" panose="02040503050406030204" pitchFamily="18" charset="0"/>
                            </a:rPr>
                            <m:t>𝑖</m:t>
                          </m:r>
                        </m:sub>
                      </m:sSub>
                      <m:r>
                        <a:rPr lang="en-GB" sz="2800" b="0" i="1" smtClean="0">
                          <a:latin typeface="Cambria Math" panose="02040503050406030204" pitchFamily="18" charset="0"/>
                        </a:rPr>
                        <m:t>+ …+</m:t>
                      </m:r>
                      <m:sSub>
                        <m:sSubPr>
                          <m:ctrlPr>
                            <a:rPr lang="en-GB" sz="2800" i="1">
                              <a:latin typeface="Cambria Math" panose="02040503050406030204" pitchFamily="18" charset="0"/>
                            </a:rPr>
                          </m:ctrlPr>
                        </m:sSubPr>
                        <m:e>
                          <m:r>
                            <a:rPr lang="en-GB" sz="2800" i="1">
                              <a:latin typeface="Cambria Math" panose="02040503050406030204" pitchFamily="18" charset="0"/>
                              <a:ea typeface="Cambria Math" panose="02040503050406030204" pitchFamily="18" charset="0"/>
                            </a:rPr>
                            <m:t>𝛼</m:t>
                          </m:r>
                        </m:e>
                        <m:sub>
                          <m:r>
                            <a:rPr lang="en-GB" sz="2800" i="1">
                              <a:latin typeface="Cambria Math" panose="02040503050406030204" pitchFamily="18" charset="0"/>
                            </a:rPr>
                            <m:t>1</m:t>
                          </m:r>
                          <m:r>
                            <a:rPr lang="en-GB" sz="2800" b="0" i="1" smtClean="0">
                              <a:latin typeface="Cambria Math" panose="02040503050406030204" pitchFamily="18" charset="0"/>
                            </a:rPr>
                            <m:t>2</m:t>
                          </m:r>
                        </m:sub>
                      </m:sSub>
                      <m:sSub>
                        <m:sSubPr>
                          <m:ctrlPr>
                            <a:rPr lang="en-GB" sz="2800" i="1">
                              <a:latin typeface="Cambria Math" panose="02040503050406030204" pitchFamily="18" charset="0"/>
                            </a:rPr>
                          </m:ctrlPr>
                        </m:sSubPr>
                        <m:e>
                          <m:r>
                            <a:rPr lang="en-GB" sz="2800" i="1">
                              <a:latin typeface="Cambria Math" panose="02040503050406030204" pitchFamily="18" charset="0"/>
                            </a:rPr>
                            <m:t>𝑃</m:t>
                          </m:r>
                        </m:e>
                        <m:sub>
                          <m:r>
                            <a:rPr lang="en-GB" sz="2800" i="1">
                              <a:latin typeface="Cambria Math" panose="02040503050406030204" pitchFamily="18" charset="0"/>
                            </a:rPr>
                            <m:t>1</m:t>
                          </m:r>
                          <m:r>
                            <a:rPr lang="en-GB" sz="2800" b="0" i="1" smtClean="0">
                              <a:latin typeface="Cambria Math" panose="02040503050406030204" pitchFamily="18" charset="0"/>
                            </a:rPr>
                            <m:t>2</m:t>
                          </m:r>
                          <m:r>
                            <a:rPr lang="en-GB" sz="2800" i="1">
                              <a:latin typeface="Cambria Math" panose="02040503050406030204" pitchFamily="18" charset="0"/>
                            </a:rPr>
                            <m:t>𝑖</m:t>
                          </m:r>
                        </m:sub>
                      </m:sSub>
                    </m:oMath>
                  </m:oMathPara>
                </a14:m>
                <a:endParaRPr lang="en-GB" sz="2800" dirty="0"/>
              </a:p>
            </p:txBody>
          </p:sp>
        </mc:Choice>
        <mc:Fallback xmlns="">
          <p:sp>
            <p:nvSpPr>
              <p:cNvPr id="3" name="TextBox 2">
                <a:extLst>
                  <a:ext uri="{FF2B5EF4-FFF2-40B4-BE49-F238E27FC236}">
                    <a16:creationId xmlns:a16="http://schemas.microsoft.com/office/drawing/2014/main" id="{C718C5F6-0C68-8E9A-A518-2E7338C5D3F5}"/>
                  </a:ext>
                </a:extLst>
              </p:cNvPr>
              <p:cNvSpPr txBox="1">
                <a:spLocks noRot="1" noChangeAspect="1" noMove="1" noResize="1" noEditPoints="1" noAdjustHandles="1" noChangeArrowheads="1" noChangeShapeType="1" noTextEdit="1"/>
              </p:cNvSpPr>
              <p:nvPr/>
            </p:nvSpPr>
            <p:spPr>
              <a:xfrm>
                <a:off x="154329" y="4336762"/>
                <a:ext cx="8699863" cy="1019638"/>
              </a:xfrm>
              <a:prstGeom prst="rect">
                <a:avLst/>
              </a:prstGeom>
              <a:blipFill>
                <a:blip r:embed="rId3"/>
                <a:stretch>
                  <a:fillRect l="-1402" t="-5952"/>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E6840B9B-381B-3C72-08AC-5A77DFE6585C}"/>
              </a:ext>
            </a:extLst>
          </p:cNvPr>
          <p:cNvPicPr>
            <a:picLocks noChangeAspect="1"/>
          </p:cNvPicPr>
          <p:nvPr/>
        </p:nvPicPr>
        <p:blipFill>
          <a:blip r:embed="rId4"/>
          <a:stretch>
            <a:fillRect/>
          </a:stretch>
        </p:blipFill>
        <p:spPr>
          <a:xfrm>
            <a:off x="0" y="1505618"/>
            <a:ext cx="6215315" cy="2609182"/>
          </a:xfrm>
          <a:prstGeom prst="rect">
            <a:avLst/>
          </a:prstGeom>
        </p:spPr>
      </p:pic>
      <p:pic>
        <p:nvPicPr>
          <p:cNvPr id="7" name="Picture 6" descr="A graph with blue lines&#10;&#10;Description automatically generated">
            <a:extLst>
              <a:ext uri="{FF2B5EF4-FFF2-40B4-BE49-F238E27FC236}">
                <a16:creationId xmlns:a16="http://schemas.microsoft.com/office/drawing/2014/main" id="{A9444026-67B7-2AE5-B0F5-30496BEBC6D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65148" y="1325883"/>
            <a:ext cx="4378089" cy="3156297"/>
          </a:xfrm>
          <a:prstGeom prst="rect">
            <a:avLst/>
          </a:prstGeom>
        </p:spPr>
      </p:pic>
      <p:sp>
        <p:nvSpPr>
          <p:cNvPr id="19" name="Rectangle 18">
            <a:extLst>
              <a:ext uri="{FF2B5EF4-FFF2-40B4-BE49-F238E27FC236}">
                <a16:creationId xmlns:a16="http://schemas.microsoft.com/office/drawing/2014/main" id="{3E84B7EA-4F89-232A-8876-E592E23B1336}"/>
              </a:ext>
            </a:extLst>
          </p:cNvPr>
          <p:cNvSpPr/>
          <p:nvPr/>
        </p:nvSpPr>
        <p:spPr>
          <a:xfrm>
            <a:off x="6821902" y="2554235"/>
            <a:ext cx="788126" cy="228656"/>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-2.40</a:t>
            </a:r>
          </a:p>
        </p:txBody>
      </p:sp>
      <p:sp>
        <p:nvSpPr>
          <p:cNvPr id="20" name="Rectangle 19">
            <a:extLst>
              <a:ext uri="{FF2B5EF4-FFF2-40B4-BE49-F238E27FC236}">
                <a16:creationId xmlns:a16="http://schemas.microsoft.com/office/drawing/2014/main" id="{37970DF1-FA94-197B-AFC5-196C21D3A680}"/>
              </a:ext>
            </a:extLst>
          </p:cNvPr>
          <p:cNvSpPr/>
          <p:nvPr/>
        </p:nvSpPr>
        <p:spPr>
          <a:xfrm>
            <a:off x="7566764" y="2959726"/>
            <a:ext cx="788126" cy="228656"/>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-3.12</a:t>
            </a:r>
          </a:p>
        </p:txBody>
      </p:sp>
      <p:sp>
        <p:nvSpPr>
          <p:cNvPr id="21" name="Rectangle 20">
            <a:extLst>
              <a:ext uri="{FF2B5EF4-FFF2-40B4-BE49-F238E27FC236}">
                <a16:creationId xmlns:a16="http://schemas.microsoft.com/office/drawing/2014/main" id="{8569ADEC-26BD-C6E1-8909-2C6C59DA7162}"/>
              </a:ext>
            </a:extLst>
          </p:cNvPr>
          <p:cNvSpPr/>
          <p:nvPr/>
        </p:nvSpPr>
        <p:spPr>
          <a:xfrm>
            <a:off x="10456601" y="1819230"/>
            <a:ext cx="788126" cy="228656"/>
          </a:xfrm>
          <a:prstGeom prst="rect">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rgbClr val="FF0000"/>
                </a:solidFill>
              </a:rPr>
              <a:t>-1.23</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9DB93FBD-C73E-C1EE-166E-661D14C1A8B6}"/>
                  </a:ext>
                </a:extLst>
              </p:cNvPr>
              <p:cNvSpPr txBox="1"/>
              <p:nvPr/>
            </p:nvSpPr>
            <p:spPr>
              <a:xfrm>
                <a:off x="154329" y="5637436"/>
                <a:ext cx="12192000" cy="1009572"/>
              </a:xfrm>
              <a:prstGeom prst="rect">
                <a:avLst/>
              </a:prstGeom>
              <a:noFill/>
            </p:spPr>
            <p:txBody>
              <a:bodyPr wrap="square" rtlCol="0">
                <a:spAutoFit/>
              </a:bodyPr>
              <a:lstStyle/>
              <a:p>
                <a:pPr algn="just">
                  <a:spcBef>
                    <a:spcPts val="1200"/>
                  </a:spcBef>
                </a:pPr>
                <a:r>
                  <a:rPr lang="en-GB" sz="2800" b="0" dirty="0">
                    <a:latin typeface="Cambria Math" panose="02040503050406030204" pitchFamily="18" charset="0"/>
                  </a:rPr>
                  <a:t>E.g</a:t>
                </a:r>
                <a:r>
                  <a:rPr lang="en-GB" sz="2800" dirty="0">
                    <a:latin typeface="Cambria Math" panose="02040503050406030204" pitchFamily="18" charset="0"/>
                  </a:rPr>
                  <a:t>., when </a:t>
                </a:r>
                <a:r>
                  <a:rPr lang="en-GB" sz="2800" i="1" dirty="0">
                    <a:latin typeface="Cambria Math" panose="02040503050406030204" pitchFamily="18" charset="0"/>
                  </a:rPr>
                  <a:t>j = 7</a:t>
                </a:r>
                <a:r>
                  <a:rPr lang="en-GB" sz="2800" dirty="0">
                    <a:latin typeface="Cambria Math" panose="02040503050406030204" pitchFamily="18" charset="0"/>
                  </a:rPr>
                  <a:t>: </a:t>
                </a:r>
                <a:endParaRPr lang="en-GB" sz="2800" b="0" i="1" dirty="0">
                  <a:latin typeface="Cambria Math" panose="02040503050406030204" pitchFamily="18" charset="0"/>
                </a:endParaRPr>
              </a:p>
              <a:p>
                <a:pPr>
                  <a:spcBef>
                    <a:spcPts val="1200"/>
                  </a:spcBef>
                </a:pPr>
                <a14:m>
                  <m:oMath xmlns:m="http://schemas.openxmlformats.org/officeDocument/2006/math">
                    <m:r>
                      <a:rPr lang="en-GB" sz="2000" b="0" i="1" smtClean="0">
                        <a:latin typeface="Cambria Math" panose="02040503050406030204" pitchFamily="18" charset="0"/>
                      </a:rPr>
                      <m:t>𝑙𝑜𝑔𝑖𝑡</m:t>
                    </m:r>
                    <m:r>
                      <a:rPr lang="en-GB" sz="2000" b="0" i="1" smtClean="0">
                        <a:latin typeface="Cambria Math" panose="02040503050406030204" pitchFamily="18" charset="0"/>
                      </a:rPr>
                      <m:t> </m:t>
                    </m:r>
                    <m:r>
                      <a:rPr lang="en-GB" sz="2000" b="0" i="1" smtClean="0">
                        <a:latin typeface="Cambria Math" panose="02040503050406030204" pitchFamily="18" charset="0"/>
                      </a:rPr>
                      <m:t>h</m:t>
                    </m:r>
                    <m:d>
                      <m:dPr>
                        <m:ctrlPr>
                          <a:rPr lang="en-GB" sz="2000" b="0" i="1" smtClean="0">
                            <a:latin typeface="Cambria Math" panose="02040503050406030204" pitchFamily="18" charset="0"/>
                          </a:rPr>
                        </m:ctrlPr>
                      </m:dPr>
                      <m:e>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𝑡</m:t>
                            </m:r>
                          </m:e>
                          <m:sub>
                            <m:r>
                              <a:rPr lang="en-GB" sz="2000" b="0" i="1" smtClean="0">
                                <a:latin typeface="Cambria Math" panose="02040503050406030204" pitchFamily="18" charset="0"/>
                              </a:rPr>
                              <m:t>8</m:t>
                            </m:r>
                          </m:sub>
                        </m:sSub>
                      </m:e>
                    </m:d>
                    <m:r>
                      <a:rPr lang="en-GB" sz="2000" b="1" i="1" smtClean="0">
                        <a:latin typeface="Cambria Math" panose="02040503050406030204" pitchFamily="18" charset="0"/>
                      </a:rPr>
                      <m:t>=</m:t>
                    </m:r>
                    <m:r>
                      <a:rPr lang="en-GB" sz="2000" b="0" i="1" smtClean="0">
                        <a:latin typeface="Cambria Math" panose="02040503050406030204" pitchFamily="18" charset="0"/>
                      </a:rPr>
                      <m:t> −2.40</m:t>
                    </m:r>
                    <m:d>
                      <m:dPr>
                        <m:ctrlPr>
                          <a:rPr lang="en-GB" sz="2000" b="0" i="1" smtClean="0">
                            <a:latin typeface="Cambria Math" panose="02040503050406030204" pitchFamily="18" charset="0"/>
                          </a:rPr>
                        </m:ctrlPr>
                      </m:dPr>
                      <m:e>
                        <m:r>
                          <a:rPr lang="en-GB" sz="2000" b="0" i="1" smtClean="0">
                            <a:latin typeface="Cambria Math" panose="02040503050406030204" pitchFamily="18" charset="0"/>
                          </a:rPr>
                          <m:t>1</m:t>
                        </m:r>
                      </m:e>
                    </m:d>
                    <m:r>
                      <a:rPr lang="en-GB" sz="2000" i="1">
                        <a:latin typeface="Cambria Math" panose="02040503050406030204" pitchFamily="18" charset="0"/>
                      </a:rPr>
                      <m:t>+</m:t>
                    </m:r>
                    <m:d>
                      <m:dPr>
                        <m:begChr m:val="["/>
                        <m:endChr m:val="]"/>
                        <m:ctrlPr>
                          <a:rPr lang="en-GB" sz="2000" b="0" i="1" smtClean="0">
                            <a:latin typeface="Cambria Math" panose="02040503050406030204" pitchFamily="18" charset="0"/>
                          </a:rPr>
                        </m:ctrlPr>
                      </m:dPr>
                      <m:e>
                        <m:r>
                          <a:rPr lang="en-GB" sz="2000" b="0" i="1" smtClean="0">
                            <a:latin typeface="Cambria Math" panose="02040503050406030204" pitchFamily="18" charset="0"/>
                          </a:rPr>
                          <m:t>−3.12</m:t>
                        </m:r>
                        <m:r>
                          <a:rPr lang="en-GB" sz="2000" i="1" smtClean="0">
                            <a:latin typeface="Cambria Math" panose="02040503050406030204" pitchFamily="18" charset="0"/>
                          </a:rPr>
                          <m:t> </m:t>
                        </m:r>
                        <m:d>
                          <m:dPr>
                            <m:ctrlPr>
                              <a:rPr lang="en-GB" sz="2000" b="0" i="1" smtClean="0">
                                <a:latin typeface="Cambria Math" panose="02040503050406030204" pitchFamily="18" charset="0"/>
                                <a:ea typeface="Cambria Math" panose="02040503050406030204" pitchFamily="18" charset="0"/>
                              </a:rPr>
                            </m:ctrlPr>
                          </m:dPr>
                          <m:e>
                            <m:r>
                              <a:rPr lang="en-GB" sz="2000" b="0" i="1" smtClean="0">
                                <a:latin typeface="Cambria Math" panose="02040503050406030204" pitchFamily="18" charset="0"/>
                                <a:ea typeface="Cambria Math" panose="02040503050406030204" pitchFamily="18" charset="0"/>
                              </a:rPr>
                              <m:t>0</m:t>
                            </m:r>
                          </m:e>
                        </m:d>
                      </m:e>
                    </m:d>
                    <m:r>
                      <a:rPr lang="en-GB" sz="2000" i="1">
                        <a:latin typeface="Cambria Math" panose="02040503050406030204" pitchFamily="18" charset="0"/>
                      </a:rPr>
                      <m:t>+ …</m:t>
                    </m:r>
                    <m:r>
                      <a:rPr lang="en-GB" sz="2000" b="0" i="1" smtClean="0">
                        <a:latin typeface="Cambria Math" panose="02040503050406030204" pitchFamily="18" charset="0"/>
                      </a:rPr>
                      <m:t>+[−1.23 </m:t>
                    </m:r>
                    <m:d>
                      <m:dPr>
                        <m:ctrlPr>
                          <a:rPr lang="en-GB" sz="2000" b="0" i="1" smtClean="0">
                            <a:latin typeface="Cambria Math" panose="02040503050406030204" pitchFamily="18" charset="0"/>
                          </a:rPr>
                        </m:ctrlPr>
                      </m:dPr>
                      <m:e>
                        <m:r>
                          <a:rPr lang="en-GB" sz="2000" b="0" i="1" smtClean="0">
                            <a:latin typeface="Cambria Math" panose="02040503050406030204" pitchFamily="18" charset="0"/>
                          </a:rPr>
                          <m:t>0</m:t>
                        </m:r>
                      </m:e>
                    </m:d>
                    <m:r>
                      <a:rPr lang="en-GB" sz="2000" b="0" i="1" smtClean="0">
                        <a:latin typeface="Cambria Math" panose="02040503050406030204" pitchFamily="18" charset="0"/>
                      </a:rPr>
                      <m:t>]   =   −2.40 </m:t>
                    </m:r>
                  </m:oMath>
                </a14:m>
                <a:r>
                  <a:rPr lang="en-GB" sz="2000" dirty="0"/>
                  <a:t> </a:t>
                </a:r>
              </a:p>
            </p:txBody>
          </p:sp>
        </mc:Choice>
        <mc:Fallback xmlns="">
          <p:sp>
            <p:nvSpPr>
              <p:cNvPr id="22" name="TextBox 21">
                <a:extLst>
                  <a:ext uri="{FF2B5EF4-FFF2-40B4-BE49-F238E27FC236}">
                    <a16:creationId xmlns:a16="http://schemas.microsoft.com/office/drawing/2014/main" id="{9DB93FBD-C73E-C1EE-166E-661D14C1A8B6}"/>
                  </a:ext>
                </a:extLst>
              </p:cNvPr>
              <p:cNvSpPr txBox="1">
                <a:spLocks noRot="1" noChangeAspect="1" noMove="1" noResize="1" noEditPoints="1" noAdjustHandles="1" noChangeArrowheads="1" noChangeShapeType="1" noTextEdit="1"/>
              </p:cNvSpPr>
              <p:nvPr/>
            </p:nvSpPr>
            <p:spPr>
              <a:xfrm>
                <a:off x="154329" y="5637436"/>
                <a:ext cx="12192000" cy="1009572"/>
              </a:xfrm>
              <a:prstGeom prst="rect">
                <a:avLst/>
              </a:prstGeom>
              <a:blipFill>
                <a:blip r:embed="rId6"/>
                <a:stretch>
                  <a:fillRect l="-1000" t="-6667" b="-3030"/>
                </a:stretch>
              </a:blipFill>
            </p:spPr>
            <p:txBody>
              <a:bodyPr/>
              <a:lstStyle/>
              <a:p>
                <a:r>
                  <a:rPr lang="en-GB">
                    <a:noFill/>
                  </a:rPr>
                  <a:t> </a:t>
                </a:r>
              </a:p>
            </p:txBody>
          </p:sp>
        </mc:Fallback>
      </mc:AlternateContent>
      <p:sp>
        <p:nvSpPr>
          <p:cNvPr id="23" name="TextBox 22">
            <a:extLst>
              <a:ext uri="{FF2B5EF4-FFF2-40B4-BE49-F238E27FC236}">
                <a16:creationId xmlns:a16="http://schemas.microsoft.com/office/drawing/2014/main" id="{EC0AE9F9-2294-9FAF-E2D2-2697210FAF92}"/>
              </a:ext>
            </a:extLst>
          </p:cNvPr>
          <p:cNvSpPr txBox="1"/>
          <p:nvPr/>
        </p:nvSpPr>
        <p:spPr>
          <a:xfrm>
            <a:off x="1537063" y="1141217"/>
            <a:ext cx="2388731" cy="369332"/>
          </a:xfrm>
          <a:prstGeom prst="rect">
            <a:avLst/>
          </a:prstGeom>
          <a:noFill/>
        </p:spPr>
        <p:txBody>
          <a:bodyPr wrap="none" rtlCol="0">
            <a:spAutoFit/>
          </a:bodyPr>
          <a:lstStyle/>
          <a:p>
            <a:r>
              <a:rPr lang="en-GB" dirty="0"/>
              <a:t>Person-Period dataset</a:t>
            </a:r>
          </a:p>
        </p:txBody>
      </p:sp>
    </p:spTree>
    <p:extLst>
      <p:ext uri="{BB962C8B-B14F-4D97-AF65-F5344CB8AC3E}">
        <p14:creationId xmlns:p14="http://schemas.microsoft.com/office/powerpoint/2010/main" val="4214448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A4E30D-71B2-3042-5F2D-4C1DD2471B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22CEB-56AD-E18A-0EEC-D954E94FE56A}"/>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The Person-Period dataset</a:t>
            </a:r>
          </a:p>
        </p:txBody>
      </p:sp>
      <p:graphicFrame>
        <p:nvGraphicFramePr>
          <p:cNvPr id="8" name="Table 7">
            <a:extLst>
              <a:ext uri="{FF2B5EF4-FFF2-40B4-BE49-F238E27FC236}">
                <a16:creationId xmlns:a16="http://schemas.microsoft.com/office/drawing/2014/main" id="{C228FBE6-B3F0-C5BF-F87A-C0EEEAE33148}"/>
              </a:ext>
            </a:extLst>
          </p:cNvPr>
          <p:cNvGraphicFramePr>
            <a:graphicFrameLocks noGrp="1"/>
          </p:cNvGraphicFramePr>
          <p:nvPr>
            <p:extLst>
              <p:ext uri="{D42A27DB-BD31-4B8C-83A1-F6EECF244321}">
                <p14:modId xmlns:p14="http://schemas.microsoft.com/office/powerpoint/2010/main" val="2586916710"/>
              </p:ext>
            </p:extLst>
          </p:nvPr>
        </p:nvGraphicFramePr>
        <p:xfrm>
          <a:off x="145119" y="1397239"/>
          <a:ext cx="4442055" cy="4389120"/>
        </p:xfrm>
        <a:graphic>
          <a:graphicData uri="http://schemas.openxmlformats.org/drawingml/2006/table">
            <a:tbl>
              <a:tblPr firstRow="1" bandRow="1">
                <a:tableStyleId>{5C22544A-7EE6-4342-B048-85BDC9FD1C3A}</a:tableStyleId>
              </a:tblPr>
              <a:tblGrid>
                <a:gridCol w="888411">
                  <a:extLst>
                    <a:ext uri="{9D8B030D-6E8A-4147-A177-3AD203B41FA5}">
                      <a16:colId xmlns:a16="http://schemas.microsoft.com/office/drawing/2014/main" val="1647859989"/>
                    </a:ext>
                  </a:extLst>
                </a:gridCol>
                <a:gridCol w="888411">
                  <a:extLst>
                    <a:ext uri="{9D8B030D-6E8A-4147-A177-3AD203B41FA5}">
                      <a16:colId xmlns:a16="http://schemas.microsoft.com/office/drawing/2014/main" val="1303857489"/>
                    </a:ext>
                  </a:extLst>
                </a:gridCol>
                <a:gridCol w="888411">
                  <a:extLst>
                    <a:ext uri="{9D8B030D-6E8A-4147-A177-3AD203B41FA5}">
                      <a16:colId xmlns:a16="http://schemas.microsoft.com/office/drawing/2014/main" val="3353481001"/>
                    </a:ext>
                  </a:extLst>
                </a:gridCol>
                <a:gridCol w="888411">
                  <a:extLst>
                    <a:ext uri="{9D8B030D-6E8A-4147-A177-3AD203B41FA5}">
                      <a16:colId xmlns:a16="http://schemas.microsoft.com/office/drawing/2014/main" val="4239411887"/>
                    </a:ext>
                  </a:extLst>
                </a:gridCol>
                <a:gridCol w="888411">
                  <a:extLst>
                    <a:ext uri="{9D8B030D-6E8A-4147-A177-3AD203B41FA5}">
                      <a16:colId xmlns:a16="http://schemas.microsoft.com/office/drawing/2014/main" val="3170154747"/>
                    </a:ext>
                  </a:extLst>
                </a:gridCol>
              </a:tblGrid>
              <a:tr h="281767">
                <a:tc>
                  <a:txBody>
                    <a:bodyPr/>
                    <a:lstStyle/>
                    <a:p>
                      <a:pPr algn="ctr"/>
                      <a:r>
                        <a:rPr lang="en-GB" dirty="0"/>
                        <a:t>ID</a:t>
                      </a:r>
                    </a:p>
                  </a:txBody>
                  <a:tcPr/>
                </a:tc>
                <a:tc>
                  <a:txBody>
                    <a:bodyPr/>
                    <a:lstStyle/>
                    <a:p>
                      <a:pPr algn="ctr"/>
                      <a:r>
                        <a:rPr lang="en-GB" i="1" dirty="0"/>
                        <a:t>Period</a:t>
                      </a:r>
                    </a:p>
                  </a:txBody>
                  <a:tcPr/>
                </a:tc>
                <a:tc>
                  <a:txBody>
                    <a:bodyPr/>
                    <a:lstStyle/>
                    <a:p>
                      <a:pPr algn="ctr"/>
                      <a:r>
                        <a:rPr lang="en-GB" dirty="0"/>
                        <a:t>Event</a:t>
                      </a:r>
                    </a:p>
                  </a:txBody>
                  <a:tcPr/>
                </a:tc>
                <a:tc>
                  <a:txBody>
                    <a:bodyPr/>
                    <a:lstStyle/>
                    <a:p>
                      <a:pPr algn="ctr"/>
                      <a:r>
                        <a:rPr lang="en-GB" dirty="0"/>
                        <a:t>PT</a:t>
                      </a:r>
                    </a:p>
                  </a:txBody>
                  <a:tcPr/>
                </a:tc>
                <a:tc>
                  <a:txBody>
                    <a:bodyPr/>
                    <a:lstStyle/>
                    <a:p>
                      <a:pPr algn="ctr"/>
                      <a:r>
                        <a:rPr lang="en-GB" dirty="0"/>
                        <a:t>X</a:t>
                      </a:r>
                    </a:p>
                  </a:txBody>
                  <a:tcPr/>
                </a:tc>
                <a:extLst>
                  <a:ext uri="{0D108BD9-81ED-4DB2-BD59-A6C34878D82A}">
                    <a16:rowId xmlns:a16="http://schemas.microsoft.com/office/drawing/2014/main" val="2986566882"/>
                  </a:ext>
                </a:extLst>
              </a:tr>
              <a:tr h="281767">
                <a:tc>
                  <a:txBody>
                    <a:bodyPr/>
                    <a:lstStyle/>
                    <a:p>
                      <a:pPr algn="ctr"/>
                      <a:r>
                        <a:rPr lang="en-GB" dirty="0"/>
                        <a:t>1</a:t>
                      </a:r>
                    </a:p>
                  </a:txBody>
                  <a:tcPr/>
                </a:tc>
                <a:tc>
                  <a:txBody>
                    <a:bodyPr/>
                    <a:lstStyle/>
                    <a:p>
                      <a:pPr algn="ctr"/>
                      <a:r>
                        <a:rPr lang="en-GB" dirty="0"/>
                        <a:t>7</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0</a:t>
                      </a:r>
                    </a:p>
                  </a:txBody>
                  <a:tcPr/>
                </a:tc>
                <a:extLst>
                  <a:ext uri="{0D108BD9-81ED-4DB2-BD59-A6C34878D82A}">
                    <a16:rowId xmlns:a16="http://schemas.microsoft.com/office/drawing/2014/main" val="2719215510"/>
                  </a:ext>
                </a:extLst>
              </a:tr>
              <a:tr h="281767">
                <a:tc>
                  <a:txBody>
                    <a:bodyPr/>
                    <a:lstStyle/>
                    <a:p>
                      <a:pPr algn="ctr"/>
                      <a:r>
                        <a:rPr lang="en-GB" dirty="0"/>
                        <a:t>1</a:t>
                      </a:r>
                    </a:p>
                  </a:txBody>
                  <a:tcPr/>
                </a:tc>
                <a:tc>
                  <a:txBody>
                    <a:bodyPr/>
                    <a:lstStyle/>
                    <a:p>
                      <a:pPr algn="ctr"/>
                      <a:r>
                        <a:rPr lang="en-GB" dirty="0"/>
                        <a:t>8</a:t>
                      </a:r>
                    </a:p>
                  </a:txBody>
                  <a:tcPr/>
                </a:tc>
                <a:tc>
                  <a:txBody>
                    <a:bodyPr/>
                    <a:lstStyle/>
                    <a:p>
                      <a:pPr algn="ctr"/>
                      <a:r>
                        <a:rPr lang="en-GB" dirty="0"/>
                        <a:t>0</a:t>
                      </a:r>
                    </a:p>
                  </a:txBody>
                  <a:tcPr/>
                </a:tc>
                <a:tc>
                  <a:txBody>
                    <a:bodyPr/>
                    <a:lstStyle/>
                    <a:p>
                      <a:pPr algn="ctr"/>
                      <a:r>
                        <a:rPr lang="en-GB" dirty="0"/>
                        <a:t>0</a:t>
                      </a:r>
                    </a:p>
                  </a:txBody>
                  <a:tcPr/>
                </a:tc>
                <a:tc>
                  <a:txBody>
                    <a:bodyPr/>
                    <a:lstStyle/>
                    <a:p>
                      <a:pPr algn="ctr"/>
                      <a:r>
                        <a:rPr lang="en-GB" dirty="0"/>
                        <a:t>1</a:t>
                      </a:r>
                    </a:p>
                  </a:txBody>
                  <a:tcPr/>
                </a:tc>
                <a:extLst>
                  <a:ext uri="{0D108BD9-81ED-4DB2-BD59-A6C34878D82A}">
                    <a16:rowId xmlns:a16="http://schemas.microsoft.com/office/drawing/2014/main" val="668280782"/>
                  </a:ext>
                </a:extLst>
              </a:tr>
              <a:tr h="277907">
                <a:tc>
                  <a:txBody>
                    <a:bodyPr/>
                    <a:lstStyle/>
                    <a:p>
                      <a:pPr algn="ctr"/>
                      <a:r>
                        <a:rPr lang="en-GB"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9</a:t>
                      </a:r>
                    </a:p>
                  </a:txBody>
                  <a:tcPr>
                    <a:lnB w="38100" cap="flat" cmpd="sng" algn="ctr">
                      <a:solidFill>
                        <a:schemeClr val="tx1"/>
                      </a:solidFill>
                      <a:prstDash val="solid"/>
                      <a:round/>
                      <a:headEnd type="none" w="med" len="med"/>
                      <a:tailEnd type="none" w="med" len="med"/>
                    </a:lnB>
                  </a:tcPr>
                </a:tc>
                <a:tc>
                  <a:txBody>
                    <a:bodyPr/>
                    <a:lstStyle/>
                    <a:p>
                      <a:pPr algn="ctr"/>
                      <a:r>
                        <a:rPr lang="en-GB"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3</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7195533"/>
                  </a:ext>
                </a:extLst>
              </a:tr>
              <a:tr h="281767">
                <a:tc>
                  <a:txBody>
                    <a:bodyPr/>
                    <a:lstStyle/>
                    <a:p>
                      <a:pPr algn="ctr"/>
                      <a:r>
                        <a:rPr lang="en-GB" dirty="0"/>
                        <a:t>2</a:t>
                      </a:r>
                    </a:p>
                  </a:txBody>
                  <a:tcPr>
                    <a:lnT w="38100" cap="flat" cmpd="sng" algn="ctr">
                      <a:solidFill>
                        <a:schemeClr val="tx1"/>
                      </a:solidFill>
                      <a:prstDash val="solid"/>
                      <a:round/>
                      <a:headEnd type="none" w="med" len="med"/>
                      <a:tailEnd type="none" w="med" len="med"/>
                    </a:lnT>
                  </a:tcPr>
                </a:tc>
                <a:tc>
                  <a:txBody>
                    <a:bodyPr/>
                    <a:lstStyle/>
                    <a:p>
                      <a:pPr algn="ctr"/>
                      <a:r>
                        <a:rPr lang="en-GB" dirty="0"/>
                        <a:t>7</a:t>
                      </a:r>
                    </a:p>
                  </a:txBody>
                  <a:tcPr>
                    <a:lnT w="38100" cap="flat" cmpd="sng" algn="ctr">
                      <a:solidFill>
                        <a:schemeClr val="tx1"/>
                      </a:solidFill>
                      <a:prstDash val="solid"/>
                      <a:round/>
                      <a:headEnd type="none" w="med" len="med"/>
                      <a:tailEnd type="none" w="med" len="med"/>
                    </a:lnT>
                  </a:tcPr>
                </a:tc>
                <a:tc>
                  <a:txBody>
                    <a:bodyPr/>
                    <a:lstStyle/>
                    <a:p>
                      <a:pPr algn="ctr"/>
                      <a:r>
                        <a:rPr lang="en-GB" dirty="0"/>
                        <a:t>0</a:t>
                      </a:r>
                    </a:p>
                  </a:txBody>
                  <a:tcPr>
                    <a:lnT w="38100" cap="flat" cmpd="sng" algn="ctr">
                      <a:solidFill>
                        <a:schemeClr val="tx1"/>
                      </a:solidFill>
                      <a:prstDash val="solid"/>
                      <a:round/>
                      <a:headEnd type="none" w="med" len="med"/>
                      <a:tailEnd type="none" w="med" len="med"/>
                    </a:lnT>
                  </a:tcPr>
                </a:tc>
                <a:tc>
                  <a:txBody>
                    <a:bodyPr/>
                    <a:lstStyle/>
                    <a:p>
                      <a:pPr algn="ctr"/>
                      <a:r>
                        <a:rPr lang="en-GB" dirty="0"/>
                        <a:t>1</a:t>
                      </a:r>
                    </a:p>
                  </a:txBody>
                  <a:tcPr>
                    <a:lnT w="38100" cap="flat" cmpd="sng" algn="ctr">
                      <a:solidFill>
                        <a:schemeClr val="tx1"/>
                      </a:solidFill>
                      <a:prstDash val="solid"/>
                      <a:round/>
                      <a:headEnd type="none" w="med" len="med"/>
                      <a:tailEnd type="none" w="med" len="med"/>
                    </a:lnT>
                  </a:tcPr>
                </a:tc>
                <a:tc>
                  <a:txBody>
                    <a:bodyPr/>
                    <a:lstStyle/>
                    <a:p>
                      <a:pPr algn="ctr"/>
                      <a:r>
                        <a:rPr lang="en-GB" dirty="0"/>
                        <a:t>0</a:t>
                      </a:r>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77814181"/>
                  </a:ext>
                </a:extLst>
              </a:tr>
              <a:tr h="281767">
                <a:tc>
                  <a:txBody>
                    <a:bodyPr/>
                    <a:lstStyle/>
                    <a:p>
                      <a:pPr algn="ctr"/>
                      <a:r>
                        <a:rPr lang="en-GB" dirty="0"/>
                        <a:t>2</a:t>
                      </a:r>
                    </a:p>
                  </a:txBody>
                  <a:tcPr/>
                </a:tc>
                <a:tc>
                  <a:txBody>
                    <a:bodyPr/>
                    <a:lstStyle/>
                    <a:p>
                      <a:pPr algn="ctr"/>
                      <a:r>
                        <a:rPr lang="en-GB" dirty="0"/>
                        <a:t>8</a:t>
                      </a:r>
                    </a:p>
                  </a:txBody>
                  <a:tcPr/>
                </a:tc>
                <a:tc>
                  <a:txBody>
                    <a:bodyPr/>
                    <a:lstStyle/>
                    <a:p>
                      <a:pPr algn="ctr"/>
                      <a:r>
                        <a:rPr lang="en-GB" dirty="0"/>
                        <a:t>0</a:t>
                      </a:r>
                    </a:p>
                  </a:txBody>
                  <a:tcPr/>
                </a:tc>
                <a:tc>
                  <a:txBody>
                    <a:bodyPr/>
                    <a:lstStyle/>
                    <a:p>
                      <a:pPr algn="ctr"/>
                      <a:r>
                        <a:rPr lang="en-GB" dirty="0"/>
                        <a:t>1</a:t>
                      </a:r>
                    </a:p>
                  </a:txBody>
                  <a:tcPr/>
                </a:tc>
                <a:tc>
                  <a:txBody>
                    <a:bodyPr/>
                    <a:lstStyle/>
                    <a:p>
                      <a:pPr algn="ctr"/>
                      <a:r>
                        <a:rPr lang="en-GB" dirty="0"/>
                        <a:t>0</a:t>
                      </a:r>
                    </a:p>
                  </a:txBody>
                  <a:tcPr/>
                </a:tc>
                <a:extLst>
                  <a:ext uri="{0D108BD9-81ED-4DB2-BD59-A6C34878D82A}">
                    <a16:rowId xmlns:a16="http://schemas.microsoft.com/office/drawing/2014/main" val="4107032816"/>
                  </a:ext>
                </a:extLst>
              </a:tr>
              <a:tr h="281767">
                <a:tc>
                  <a:txBody>
                    <a:bodyPr/>
                    <a:lstStyle/>
                    <a:p>
                      <a:pPr algn="ctr"/>
                      <a:r>
                        <a:rPr lang="en-GB" dirty="0"/>
                        <a:t>2</a:t>
                      </a:r>
                    </a:p>
                  </a:txBody>
                  <a:tcPr/>
                </a:tc>
                <a:tc>
                  <a:txBody>
                    <a:bodyPr/>
                    <a:lstStyle/>
                    <a:p>
                      <a:pPr algn="ctr"/>
                      <a:r>
                        <a:rPr lang="en-GB" dirty="0"/>
                        <a:t>9</a:t>
                      </a:r>
                    </a:p>
                  </a:txBody>
                  <a:tcPr/>
                </a:tc>
                <a:tc>
                  <a:txBody>
                    <a:bodyPr/>
                    <a:lstStyle/>
                    <a:p>
                      <a:pPr algn="ctr"/>
                      <a:r>
                        <a:rPr lang="en-GB" dirty="0"/>
                        <a:t>0</a:t>
                      </a:r>
                    </a:p>
                  </a:txBody>
                  <a:tcPr/>
                </a:tc>
                <a:tc>
                  <a:txBody>
                    <a:bodyPr/>
                    <a:lstStyle/>
                    <a:p>
                      <a:pPr algn="ctr"/>
                      <a:r>
                        <a:rPr lang="en-GB" dirty="0"/>
                        <a:t>1</a:t>
                      </a:r>
                    </a:p>
                  </a:txBody>
                  <a:tcPr/>
                </a:tc>
                <a:tc>
                  <a:txBody>
                    <a:bodyPr/>
                    <a:lstStyle/>
                    <a:p>
                      <a:pPr algn="ctr"/>
                      <a:r>
                        <a:rPr lang="en-GB" dirty="0"/>
                        <a:t>1</a:t>
                      </a:r>
                    </a:p>
                  </a:txBody>
                  <a:tcPr/>
                </a:tc>
                <a:extLst>
                  <a:ext uri="{0D108BD9-81ED-4DB2-BD59-A6C34878D82A}">
                    <a16:rowId xmlns:a16="http://schemas.microsoft.com/office/drawing/2014/main" val="833907664"/>
                  </a:ext>
                </a:extLst>
              </a:tr>
              <a:tr h="281767">
                <a:tc>
                  <a:txBody>
                    <a:bodyPr/>
                    <a:lstStyle/>
                    <a:p>
                      <a:pPr algn="ctr"/>
                      <a:r>
                        <a:rPr lang="en-GB" dirty="0"/>
                        <a:t>2</a:t>
                      </a:r>
                    </a:p>
                  </a:txBody>
                  <a:tcPr/>
                </a:tc>
                <a:tc>
                  <a:txBody>
                    <a:bodyPr/>
                    <a:lstStyle/>
                    <a:p>
                      <a:pPr algn="ctr"/>
                      <a:r>
                        <a:rPr lang="en-GB" dirty="0"/>
                        <a:t>10</a:t>
                      </a:r>
                    </a:p>
                  </a:txBody>
                  <a:tcPr/>
                </a:tc>
                <a:tc>
                  <a:txBody>
                    <a:bodyPr/>
                    <a:lstStyle/>
                    <a:p>
                      <a:pPr algn="ctr"/>
                      <a:r>
                        <a:rPr lang="en-GB" dirty="0"/>
                        <a:t>0</a:t>
                      </a:r>
                    </a:p>
                  </a:txBody>
                  <a:tcPr/>
                </a:tc>
                <a:tc>
                  <a:txBody>
                    <a:bodyPr/>
                    <a:lstStyle/>
                    <a:p>
                      <a:pPr algn="ctr"/>
                      <a:r>
                        <a:rPr lang="en-GB" dirty="0"/>
                        <a:t>1</a:t>
                      </a:r>
                    </a:p>
                  </a:txBody>
                  <a:tcPr/>
                </a:tc>
                <a:tc>
                  <a:txBody>
                    <a:bodyPr/>
                    <a:lstStyle/>
                    <a:p>
                      <a:pPr algn="ctr"/>
                      <a:r>
                        <a:rPr lang="en-GB" dirty="0"/>
                        <a:t>1</a:t>
                      </a:r>
                    </a:p>
                  </a:txBody>
                  <a:tcPr/>
                </a:tc>
                <a:extLst>
                  <a:ext uri="{0D108BD9-81ED-4DB2-BD59-A6C34878D82A}">
                    <a16:rowId xmlns:a16="http://schemas.microsoft.com/office/drawing/2014/main" val="912021993"/>
                  </a:ext>
                </a:extLst>
              </a:tr>
              <a:tr h="281767">
                <a:tc>
                  <a:txBody>
                    <a:bodyPr/>
                    <a:lstStyle/>
                    <a:p>
                      <a:pPr algn="ctr"/>
                      <a:r>
                        <a:rPr lang="en-GB" dirty="0"/>
                        <a:t>2</a:t>
                      </a:r>
                    </a:p>
                  </a:txBody>
                  <a:tcPr/>
                </a:tc>
                <a:tc>
                  <a:txBody>
                    <a:bodyPr/>
                    <a:lstStyle/>
                    <a:p>
                      <a:pPr algn="ctr"/>
                      <a:r>
                        <a:rPr lang="en-GB" dirty="0"/>
                        <a:t>11</a:t>
                      </a:r>
                    </a:p>
                  </a:txBody>
                  <a:tcPr/>
                </a:tc>
                <a:tc>
                  <a:txBody>
                    <a:bodyPr/>
                    <a:lstStyle/>
                    <a:p>
                      <a:pPr algn="ctr"/>
                      <a:r>
                        <a:rPr lang="en-GB" dirty="0"/>
                        <a:t>0</a:t>
                      </a:r>
                    </a:p>
                  </a:txBody>
                  <a:tcPr/>
                </a:tc>
                <a:tc>
                  <a:txBody>
                    <a:bodyPr/>
                    <a:lstStyle/>
                    <a:p>
                      <a:pPr algn="ctr"/>
                      <a:r>
                        <a:rPr lang="en-GB" dirty="0"/>
                        <a:t>1</a:t>
                      </a:r>
                    </a:p>
                  </a:txBody>
                  <a:tcPr/>
                </a:tc>
                <a:tc>
                  <a:txBody>
                    <a:bodyPr/>
                    <a:lstStyle/>
                    <a:p>
                      <a:pPr algn="ctr"/>
                      <a:r>
                        <a:rPr lang="en-GB" dirty="0"/>
                        <a:t>2</a:t>
                      </a:r>
                    </a:p>
                  </a:txBody>
                  <a:tcPr/>
                </a:tc>
                <a:extLst>
                  <a:ext uri="{0D108BD9-81ED-4DB2-BD59-A6C34878D82A}">
                    <a16:rowId xmlns:a16="http://schemas.microsoft.com/office/drawing/2014/main" val="3443892878"/>
                  </a:ext>
                </a:extLst>
              </a:tr>
              <a:tr h="277907">
                <a:tc>
                  <a:txBody>
                    <a:bodyPr/>
                    <a:lstStyle/>
                    <a:p>
                      <a:pPr algn="ctr"/>
                      <a:r>
                        <a:rPr lang="en-GB" dirty="0"/>
                        <a:t>2</a:t>
                      </a:r>
                    </a:p>
                  </a:txBody>
                  <a:tcPr>
                    <a:lnB w="38100" cap="flat" cmpd="sng" algn="ctr">
                      <a:solidFill>
                        <a:schemeClr val="tx1"/>
                      </a:solidFill>
                      <a:prstDash val="solid"/>
                      <a:round/>
                      <a:headEnd type="none" w="med" len="med"/>
                      <a:tailEnd type="none" w="med" len="med"/>
                    </a:lnB>
                  </a:tcPr>
                </a:tc>
                <a:tc>
                  <a:txBody>
                    <a:bodyPr/>
                    <a:lstStyle/>
                    <a:p>
                      <a:pPr algn="ctr"/>
                      <a:r>
                        <a:rPr lang="en-GB" dirty="0"/>
                        <a:t>12</a:t>
                      </a:r>
                    </a:p>
                  </a:txBody>
                  <a:tcPr>
                    <a:lnB w="38100" cap="flat" cmpd="sng" algn="ctr">
                      <a:solidFill>
                        <a:schemeClr val="tx1"/>
                      </a:solidFill>
                      <a:prstDash val="solid"/>
                      <a:round/>
                      <a:headEnd type="none" w="med" len="med"/>
                      <a:tailEnd type="none" w="med" len="med"/>
                    </a:lnB>
                  </a:tcPr>
                </a:tc>
                <a:tc>
                  <a:txBody>
                    <a:bodyPr/>
                    <a:lstStyle/>
                    <a:p>
                      <a:pPr algn="ctr"/>
                      <a:r>
                        <a:rPr lang="en-GB" dirty="0"/>
                        <a:t>0</a:t>
                      </a:r>
                    </a:p>
                  </a:txBody>
                  <a:tcPr>
                    <a:lnB w="38100" cap="flat" cmpd="sng" algn="ctr">
                      <a:solidFill>
                        <a:schemeClr val="tx1"/>
                      </a:solidFill>
                      <a:prstDash val="solid"/>
                      <a:round/>
                      <a:headEnd type="none" w="med" len="med"/>
                      <a:tailEnd type="none" w="med" len="med"/>
                    </a:lnB>
                  </a:tcPr>
                </a:tc>
                <a:tc>
                  <a:txBody>
                    <a:bodyPr/>
                    <a:lstStyle/>
                    <a:p>
                      <a:pPr algn="ctr"/>
                      <a:r>
                        <a:rPr lang="en-GB" dirty="0"/>
                        <a:t>1</a:t>
                      </a:r>
                    </a:p>
                  </a:txBody>
                  <a:tcPr>
                    <a:lnB w="38100" cap="flat" cmpd="sng" algn="ctr">
                      <a:solidFill>
                        <a:schemeClr val="tx1"/>
                      </a:solidFill>
                      <a:prstDash val="solid"/>
                      <a:round/>
                      <a:headEnd type="none" w="med" len="med"/>
                      <a:tailEnd type="none" w="med" len="med"/>
                    </a:lnB>
                  </a:tcPr>
                </a:tc>
                <a:tc>
                  <a:txBody>
                    <a:bodyPr/>
                    <a:lstStyle/>
                    <a:p>
                      <a:pPr algn="ctr"/>
                      <a:r>
                        <a:rPr lang="en-GB" dirty="0"/>
                        <a:t>2</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7584488"/>
                  </a:ext>
                </a:extLst>
              </a:tr>
              <a:tr h="281767">
                <a:tc>
                  <a:txBody>
                    <a:bodyPr/>
                    <a:lstStyle/>
                    <a:p>
                      <a:pPr algn="ctr"/>
                      <a:r>
                        <a:rPr lang="en-GB" dirty="0"/>
                        <a:t>17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7</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1</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0</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GB" dirty="0"/>
                        <a:t>1</a:t>
                      </a:r>
                    </a:p>
                  </a:txBody>
                  <a:tcP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8977389"/>
                  </a:ext>
                </a:extLst>
              </a:tr>
              <a:tr h="281767">
                <a:tc>
                  <a:txBody>
                    <a:bodyPr/>
                    <a:lstStyle/>
                    <a:p>
                      <a:pPr algn="ctr"/>
                      <a:r>
                        <a:rPr lang="en-GB" dirty="0"/>
                        <a:t>…</a:t>
                      </a:r>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tc>
                  <a:txBody>
                    <a:bodyPr/>
                    <a:lstStyle/>
                    <a:p>
                      <a:pPr algn="ctr"/>
                      <a:endParaRPr lang="en-GB" dirty="0"/>
                    </a:p>
                  </a:txBody>
                  <a:tcP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67264851"/>
                  </a:ext>
                </a:extLst>
              </a:tr>
            </a:tbl>
          </a:graphicData>
        </a:graphic>
      </p:graphicFrame>
      <p:sp>
        <p:nvSpPr>
          <p:cNvPr id="12" name="TextBox 11">
            <a:extLst>
              <a:ext uri="{FF2B5EF4-FFF2-40B4-BE49-F238E27FC236}">
                <a16:creationId xmlns:a16="http://schemas.microsoft.com/office/drawing/2014/main" id="{7632D9E2-F6CA-CB0F-6DF2-EEEC876B3A0B}"/>
              </a:ext>
            </a:extLst>
          </p:cNvPr>
          <p:cNvSpPr txBox="1"/>
          <p:nvPr/>
        </p:nvSpPr>
        <p:spPr>
          <a:xfrm>
            <a:off x="831670" y="1027907"/>
            <a:ext cx="2388731" cy="369332"/>
          </a:xfrm>
          <a:prstGeom prst="rect">
            <a:avLst/>
          </a:prstGeom>
          <a:noFill/>
        </p:spPr>
        <p:txBody>
          <a:bodyPr wrap="none" rtlCol="0">
            <a:spAutoFit/>
          </a:bodyPr>
          <a:lstStyle/>
          <a:p>
            <a:r>
              <a:rPr lang="en-GB" dirty="0"/>
              <a:t>Person-Period dataset</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16DE45C-76B4-9F00-9BD4-47F73037A2C7}"/>
                  </a:ext>
                </a:extLst>
              </p:cNvPr>
              <p:cNvSpPr txBox="1"/>
              <p:nvPr/>
            </p:nvSpPr>
            <p:spPr>
              <a:xfrm>
                <a:off x="5003576" y="2089531"/>
                <a:ext cx="7043305" cy="3559436"/>
              </a:xfrm>
              <a:prstGeom prst="rect">
                <a:avLst/>
              </a:prstGeom>
              <a:noFill/>
            </p:spPr>
            <p:txBody>
              <a:bodyPr wrap="square" rtlCol="0">
                <a:spAutoFit/>
              </a:bodyPr>
              <a:lstStyle/>
              <a:p>
                <a:pPr>
                  <a:spcBef>
                    <a:spcPts val="1200"/>
                  </a:spcBef>
                </a:pPr>
                <a14:m>
                  <m:oMathPara xmlns:m="http://schemas.openxmlformats.org/officeDocument/2006/math">
                    <m:oMathParaPr>
                      <m:jc m:val="left"/>
                    </m:oMathParaPr>
                    <m:oMath xmlns:m="http://schemas.openxmlformats.org/officeDocument/2006/math">
                      <m:r>
                        <a:rPr lang="en-GB" sz="2400" b="0" i="1" smtClean="0">
                          <a:latin typeface="Cambria Math" panose="02040503050406030204" pitchFamily="18" charset="0"/>
                        </a:rPr>
                        <m:t>𝑙𝑜𝑔𝑖𝑡</m:t>
                      </m:r>
                      <m:r>
                        <a:rPr lang="en-GB" sz="2400" b="0" i="1" smtClean="0">
                          <a:latin typeface="Cambria Math" panose="02040503050406030204" pitchFamily="18" charset="0"/>
                        </a:rPr>
                        <m:t> </m:t>
                      </m:r>
                      <m:r>
                        <a:rPr lang="en-GB" sz="2400" b="0" i="1" smtClean="0">
                          <a:latin typeface="Cambria Math" panose="02040503050406030204" pitchFamily="18" charset="0"/>
                        </a:rPr>
                        <m:t>h</m:t>
                      </m:r>
                      <m:d>
                        <m:dPr>
                          <m:ctrlPr>
                            <a:rPr lang="en-GB" sz="2400" b="0" i="1" smtClean="0">
                              <a:latin typeface="Cambria Math" panose="02040503050406030204" pitchFamily="18" charset="0"/>
                            </a:rPr>
                          </m:ctrlPr>
                        </m:dPr>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𝑡</m:t>
                              </m:r>
                            </m:e>
                            <m:sub>
                              <m:r>
                                <a:rPr lang="en-GB" sz="2400" b="0" i="1" smtClean="0">
                                  <a:latin typeface="Cambria Math" panose="02040503050406030204" pitchFamily="18" charset="0"/>
                                </a:rPr>
                                <m:t>𝑖𝑗</m:t>
                              </m:r>
                            </m:sub>
                          </m:sSub>
                        </m:e>
                      </m:d>
                      <m:r>
                        <a:rPr lang="en-GB" sz="2400" b="0" i="1" smtClean="0">
                          <a:latin typeface="Cambria Math" panose="02040503050406030204" pitchFamily="18" charset="0"/>
                        </a:rPr>
                        <m:t>=</m:t>
                      </m:r>
                    </m:oMath>
                  </m:oMathPara>
                </a14:m>
                <a:endParaRPr lang="en-GB" sz="2400" b="0" i="1" dirty="0">
                  <a:latin typeface="Cambria Math" panose="02040503050406030204" pitchFamily="18" charset="0"/>
                </a:endParaRPr>
              </a:p>
              <a:p>
                <a:pPr>
                  <a:spcBef>
                    <a:spcPts val="1200"/>
                  </a:spcBef>
                </a:pPr>
                <a14:m>
                  <m:oMath xmlns:m="http://schemas.openxmlformats.org/officeDocument/2006/math">
                    <m:r>
                      <a:rPr lang="en-GB" sz="2400" b="0" i="1" smtClean="0">
                        <a:latin typeface="Cambria Math" panose="02040503050406030204" pitchFamily="18" charset="0"/>
                      </a:rPr>
                      <m:t>=</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 </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rPr>
                              <m:t>7</m:t>
                            </m:r>
                          </m:sub>
                        </m:sSub>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𝑃</m:t>
                            </m:r>
                          </m:e>
                          <m:sub>
                            <m:r>
                              <a:rPr lang="en-GB" sz="2400" b="0" i="1" smtClean="0">
                                <a:latin typeface="Cambria Math" panose="02040503050406030204" pitchFamily="18" charset="0"/>
                              </a:rPr>
                              <m:t>7</m:t>
                            </m:r>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b="0" i="1" smtClean="0">
                                <a:latin typeface="Cambria Math" panose="02040503050406030204" pitchFamily="18" charset="0"/>
                              </a:rPr>
                              <m:t>8</m:t>
                            </m:r>
                            <m:r>
                              <a:rPr lang="en-GB" sz="2400" i="1">
                                <a:latin typeface="Cambria Math" panose="02040503050406030204" pitchFamily="18" charset="0"/>
                              </a:rPr>
                              <m:t>𝑖</m:t>
                            </m:r>
                          </m:sub>
                        </m:sSub>
                        <m:r>
                          <a:rPr lang="en-GB" sz="2400" b="0" i="1" smtClean="0">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m:t>
                            </m:r>
                            <m:r>
                              <a:rPr lang="en-GB" sz="2400" b="0" i="1" smtClean="0">
                                <a:latin typeface="Cambria Math" panose="02040503050406030204" pitchFamily="18" charset="0"/>
                              </a:rPr>
                              <m:t>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m:t>
                            </m:r>
                            <m:r>
                              <a:rPr lang="en-GB" sz="2400" b="0" i="1" smtClean="0">
                                <a:latin typeface="Cambria Math" panose="02040503050406030204" pitchFamily="18" charset="0"/>
                              </a:rPr>
                              <m:t>2</m:t>
                            </m:r>
                            <m:r>
                              <a:rPr lang="en-GB" sz="2400" i="1">
                                <a:latin typeface="Cambria Math" panose="02040503050406030204" pitchFamily="18" charset="0"/>
                              </a:rPr>
                              <m:t>𝑖</m:t>
                            </m:r>
                          </m:sub>
                        </m:sSub>
                      </m:e>
                    </m:d>
                  </m:oMath>
                </a14:m>
                <a:r>
                  <a:rPr lang="en-GB" sz="2400" b="0" dirty="0"/>
                  <a:t> </a:t>
                </a:r>
                <a14:m>
                  <m:oMath xmlns:m="http://schemas.openxmlformats.org/officeDocument/2006/math">
                    <m:r>
                      <a:rPr lang="en-GB" sz="2400" i="1">
                        <a:latin typeface="Cambria Math" panose="02040503050406030204" pitchFamily="18" charset="0"/>
                      </a:rPr>
                      <m:t>+</m:t>
                    </m:r>
                  </m:oMath>
                </a14:m>
                <a:endParaRPr lang="en-GB" sz="2400" i="1" dirty="0">
                  <a:latin typeface="Cambria Math" panose="02040503050406030204" pitchFamily="18" charset="0"/>
                </a:endParaRPr>
              </a:p>
              <a:p>
                <a:pPr>
                  <a:spcBef>
                    <a:spcPts val="1200"/>
                  </a:spcBef>
                </a:pPr>
                <a14:m>
                  <m:oMathPara xmlns:m="http://schemas.openxmlformats.org/officeDocument/2006/math">
                    <m:oMathParaPr>
                      <m:jc m:val="left"/>
                    </m:oMathParaPr>
                    <m:oMath xmlns:m="http://schemas.openxmlformats.org/officeDocument/2006/math">
                      <m:r>
                        <a:rPr lang="en-GB" sz="2400" b="0" i="0" smtClean="0">
                          <a:latin typeface="Cambria Math" panose="02040503050406030204" pitchFamily="18" charset="0"/>
                        </a:rPr>
                        <m:t>+</m:t>
                      </m:r>
                      <m:r>
                        <a:rPr lang="en-GB" sz="2400" i="1">
                          <a:latin typeface="Cambria Math" panose="02040503050406030204" pitchFamily="18" charset="0"/>
                        </a:rPr>
                        <m:t> </m:t>
                      </m:r>
                      <m:d>
                        <m:dPr>
                          <m:ctrlPr>
                            <a:rPr lang="en-GB" sz="2400" i="1">
                              <a:latin typeface="Cambria Math" panose="02040503050406030204" pitchFamily="18" charset="0"/>
                            </a:rPr>
                          </m:ctrlPr>
                        </m:dPr>
                        <m:e>
                          <m:r>
                            <a:rPr lang="en-GB" sz="2400" i="1">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𝛽</m:t>
                              </m:r>
                            </m:e>
                            <m:sub>
                              <m:r>
                                <a:rPr lang="en-GB" sz="2400" i="1">
                                  <a:latin typeface="Cambria Math" panose="02040503050406030204" pitchFamily="18" charset="0"/>
                                  <a:ea typeface="Cambria Math" panose="02040503050406030204" pitchFamily="18" charset="0"/>
                                </a:rPr>
                                <m:t>𝑃𝑇</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𝑃𝑇</m:t>
                              </m:r>
                            </m:e>
                            <m:sub>
                              <m:r>
                                <a:rPr lang="en-GB" sz="2400" i="1">
                                  <a:latin typeface="Cambria Math" panose="02040503050406030204" pitchFamily="18" charset="0"/>
                                </a:rPr>
                                <m:t>𝑖</m:t>
                              </m:r>
                            </m:sub>
                          </m:sSub>
                          <m:r>
                            <a:rPr lang="en-GB" sz="2400" i="1">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𝛽</m:t>
                              </m:r>
                            </m:e>
                            <m:sub>
                              <m:r>
                                <a:rPr lang="en-GB" sz="2400" i="1">
                                  <a:latin typeface="Cambria Math" panose="02040503050406030204" pitchFamily="18" charset="0"/>
                                  <a:ea typeface="Cambria Math" panose="02040503050406030204" pitchFamily="18" charset="0"/>
                                </a:rPr>
                                <m:t>𝑋</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𝑋</m:t>
                              </m:r>
                            </m:e>
                            <m:sub>
                              <m:r>
                                <a:rPr lang="en-GB" sz="2400" i="1">
                                  <a:latin typeface="Cambria Math" panose="02040503050406030204" pitchFamily="18" charset="0"/>
                                </a:rPr>
                                <m:t>𝑖𝑗</m:t>
                              </m:r>
                            </m:sub>
                          </m:sSub>
                          <m:r>
                            <a:rPr lang="en-GB" sz="2400" i="1">
                              <a:latin typeface="Cambria Math" panose="02040503050406030204" pitchFamily="18" charset="0"/>
                            </a:rPr>
                            <m:t> </m:t>
                          </m:r>
                        </m:e>
                      </m:d>
                    </m:oMath>
                  </m:oMathPara>
                </a14:m>
                <a:endParaRPr lang="en-GB" sz="2400" b="0" dirty="0"/>
              </a:p>
              <a:p>
                <a:pPr>
                  <a:spcBef>
                    <a:spcPts val="1200"/>
                  </a:spcBef>
                </a:pPr>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3" name="TextBox 2">
                <a:extLst>
                  <a:ext uri="{FF2B5EF4-FFF2-40B4-BE49-F238E27FC236}">
                    <a16:creationId xmlns:a16="http://schemas.microsoft.com/office/drawing/2014/main" id="{716DE45C-76B4-9F00-9BD4-47F73037A2C7}"/>
                  </a:ext>
                </a:extLst>
              </p:cNvPr>
              <p:cNvSpPr txBox="1">
                <a:spLocks noRot="1" noChangeAspect="1" noMove="1" noResize="1" noEditPoints="1" noAdjustHandles="1" noChangeArrowheads="1" noChangeShapeType="1" noTextEdit="1"/>
              </p:cNvSpPr>
              <p:nvPr/>
            </p:nvSpPr>
            <p:spPr>
              <a:xfrm>
                <a:off x="5003576" y="2089531"/>
                <a:ext cx="7043305" cy="3559436"/>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13486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1C8BE-1D51-0C82-BBEE-33A9FDAE08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7F9F5-3313-BAFA-EFF2-79E4C48A1B8F}"/>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Modelling Logit Hazard Function with Covariates</a:t>
            </a: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BE91C83-4F8A-194F-08CD-4AC082C058EA}"/>
                  </a:ext>
                </a:extLst>
              </p:cNvPr>
              <p:cNvSpPr txBox="1"/>
              <p:nvPr/>
            </p:nvSpPr>
            <p:spPr>
              <a:xfrm>
                <a:off x="166863" y="4297154"/>
                <a:ext cx="8364583" cy="4759765"/>
              </a:xfrm>
              <a:prstGeom prst="rect">
                <a:avLst/>
              </a:prstGeom>
              <a:noFill/>
            </p:spPr>
            <p:txBody>
              <a:bodyPr wrap="square" rtlCol="0">
                <a:spAutoFit/>
              </a:bodyPr>
              <a:lstStyle/>
              <a:p>
                <a:pPr>
                  <a:spcBef>
                    <a:spcPts val="1200"/>
                  </a:spcBef>
                </a:pPr>
                <a14:m>
                  <m:oMathPara xmlns:m="http://schemas.openxmlformats.org/officeDocument/2006/math">
                    <m:oMathParaPr>
                      <m:jc m:val="left"/>
                    </m:oMathParaPr>
                    <m:oMath xmlns:m="http://schemas.openxmlformats.org/officeDocument/2006/math">
                      <m:r>
                        <a:rPr lang="en-GB" sz="2400" b="0" i="1" smtClean="0">
                          <a:latin typeface="Cambria Math" panose="02040503050406030204" pitchFamily="18" charset="0"/>
                        </a:rPr>
                        <m:t>𝑊h𝑒𝑛</m:t>
                      </m:r>
                      <m:r>
                        <a:rPr lang="en-GB" sz="2400" b="0" i="1" smtClean="0">
                          <a:latin typeface="Cambria Math" panose="02040503050406030204" pitchFamily="18" charset="0"/>
                        </a:rPr>
                        <m:t> </m:t>
                      </m:r>
                      <m:r>
                        <a:rPr lang="en-GB" sz="2400" b="0" i="1" smtClean="0">
                          <a:latin typeface="Cambria Math" panose="02040503050406030204" pitchFamily="18" charset="0"/>
                        </a:rPr>
                        <m:t>𝑃𝑇</m:t>
                      </m:r>
                      <m:r>
                        <a:rPr lang="en-GB" sz="2400" b="0" i="1" smtClean="0">
                          <a:latin typeface="Cambria Math" panose="02040503050406030204" pitchFamily="18" charset="0"/>
                        </a:rPr>
                        <m:t>=0 : </m:t>
                      </m:r>
                    </m:oMath>
                  </m:oMathPara>
                </a14:m>
                <a:endParaRPr lang="en-GB" sz="2400" b="0" i="1" dirty="0">
                  <a:latin typeface="Cambria Math" panose="02040503050406030204" pitchFamily="18" charset="0"/>
                </a:endParaRPr>
              </a:p>
              <a:p>
                <a:pPr>
                  <a:spcBef>
                    <a:spcPts val="1200"/>
                  </a:spcBef>
                </a:pPr>
                <a14:m>
                  <m:oMath xmlns:m="http://schemas.openxmlformats.org/officeDocument/2006/math">
                    <m:r>
                      <a:rPr lang="en-GB" sz="2400" b="0" i="1" smtClean="0">
                        <a:latin typeface="Cambria Math" panose="02040503050406030204" pitchFamily="18" charset="0"/>
                      </a:rPr>
                      <m:t>𝑙𝑜𝑔𝑖𝑡</m:t>
                    </m:r>
                    <m:r>
                      <a:rPr lang="en-GB" sz="2400" b="0" i="1" smtClean="0">
                        <a:latin typeface="Cambria Math" panose="02040503050406030204" pitchFamily="18" charset="0"/>
                      </a:rPr>
                      <m:t> </m:t>
                    </m:r>
                    <m:r>
                      <a:rPr lang="en-GB" sz="2400" b="0" i="1" smtClean="0">
                        <a:latin typeface="Cambria Math" panose="02040503050406030204" pitchFamily="18" charset="0"/>
                      </a:rPr>
                      <m:t>h</m:t>
                    </m:r>
                    <m:d>
                      <m:dPr>
                        <m:ctrlPr>
                          <a:rPr lang="en-GB" sz="2400" b="0" i="1" smtClean="0">
                            <a:latin typeface="Cambria Math" panose="02040503050406030204" pitchFamily="18" charset="0"/>
                          </a:rPr>
                        </m:ctrlPr>
                      </m:dPr>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𝑡</m:t>
                            </m:r>
                          </m:e>
                          <m:sub>
                            <m:r>
                              <a:rPr lang="en-GB" sz="2400" b="0" i="1" smtClean="0">
                                <a:latin typeface="Cambria Math" panose="02040503050406030204" pitchFamily="18" charset="0"/>
                              </a:rPr>
                              <m:t>𝑖𝑗</m:t>
                            </m:r>
                          </m:sub>
                        </m:sSub>
                      </m:e>
                    </m:d>
                    <m:r>
                      <a:rPr lang="en-GB" sz="2400" b="0" i="1" smtClean="0">
                        <a:latin typeface="Cambria Math" panose="02040503050406030204" pitchFamily="18" charset="0"/>
                      </a:rPr>
                      <m:t>=</m:t>
                    </m:r>
                  </m:oMath>
                </a14:m>
                <a:r>
                  <a:rPr lang="en-GB" sz="2400" b="0" i="1" dirty="0">
                    <a:latin typeface="Cambria Math" panose="02040503050406030204" pitchFamily="18" charset="0"/>
                  </a:rPr>
                  <a:t> </a:t>
                </a:r>
                <a14:m>
                  <m:oMath xmlns:m="http://schemas.openxmlformats.org/officeDocument/2006/math">
                    <m:d>
                      <m:dPr>
                        <m:ctrlPr>
                          <a:rPr lang="en-GB" sz="2400" b="0" i="1" smtClean="0">
                            <a:latin typeface="Cambria Math" panose="02040503050406030204" pitchFamily="18" charset="0"/>
                          </a:rPr>
                        </m:ctrlPr>
                      </m:dPr>
                      <m:e>
                        <m:r>
                          <a:rPr lang="en-GB" sz="2400" b="0" i="1" smtClean="0">
                            <a:latin typeface="Cambria Math" panose="02040503050406030204" pitchFamily="18" charset="0"/>
                          </a:rPr>
                          <m:t> </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rPr>
                              <m:t>7</m:t>
                            </m:r>
                          </m:sub>
                        </m:sSub>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𝑃</m:t>
                            </m:r>
                          </m:e>
                          <m:sub>
                            <m:r>
                              <a:rPr lang="en-GB" sz="2400" b="0" i="1" smtClean="0">
                                <a:latin typeface="Cambria Math" panose="02040503050406030204" pitchFamily="18" charset="0"/>
                              </a:rPr>
                              <m:t>7</m:t>
                            </m:r>
                            <m:r>
                              <a:rPr lang="en-GB" sz="2400" b="0" i="1" smtClean="0">
                                <a:latin typeface="Cambria Math" panose="02040503050406030204" pitchFamily="18" charset="0"/>
                              </a:rPr>
                              <m:t>𝑖𝑗</m:t>
                            </m:r>
                          </m:sub>
                        </m:sSub>
                        <m:r>
                          <a:rPr lang="en-GB" sz="2400" b="0" i="1" smtClean="0">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b="0" i="1" smtClean="0">
                                <a:latin typeface="Cambria Math" panose="02040503050406030204" pitchFamily="18" charset="0"/>
                              </a:rPr>
                              <m:t>8</m:t>
                            </m:r>
                            <m:r>
                              <a:rPr lang="en-GB" sz="2400" i="1">
                                <a:latin typeface="Cambria Math" panose="02040503050406030204" pitchFamily="18" charset="0"/>
                              </a:rPr>
                              <m:t>𝑖𝑗</m:t>
                            </m:r>
                          </m:sub>
                        </m:sSub>
                        <m:r>
                          <a:rPr lang="en-GB" sz="2400" b="0" i="1" smtClean="0">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m:t>
                            </m:r>
                            <m:r>
                              <a:rPr lang="en-GB" sz="2400" b="0" i="1" smtClean="0">
                                <a:latin typeface="Cambria Math" panose="02040503050406030204" pitchFamily="18" charset="0"/>
                              </a:rPr>
                              <m:t>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m:t>
                            </m:r>
                            <m:r>
                              <a:rPr lang="en-GB" sz="2400" b="0" i="1" smtClean="0">
                                <a:latin typeface="Cambria Math" panose="02040503050406030204" pitchFamily="18" charset="0"/>
                              </a:rPr>
                              <m:t>2</m:t>
                            </m:r>
                            <m:r>
                              <a:rPr lang="en-GB" sz="2400" i="1">
                                <a:latin typeface="Cambria Math" panose="02040503050406030204" pitchFamily="18" charset="0"/>
                              </a:rPr>
                              <m:t>𝑖𝑗</m:t>
                            </m:r>
                          </m:sub>
                        </m:sSub>
                      </m:e>
                    </m:d>
                  </m:oMath>
                </a14:m>
                <a:endParaRPr lang="en-GB" sz="2400" dirty="0"/>
              </a:p>
              <a:p>
                <a:pPr>
                  <a:spcBef>
                    <a:spcPts val="1200"/>
                  </a:spcBef>
                </a:pPr>
                <a:r>
                  <a:rPr lang="en-GB" sz="2400" dirty="0"/>
                  <a:t> </a:t>
                </a:r>
                <a14:m>
                  <m:oMath xmlns:m="http://schemas.openxmlformats.org/officeDocument/2006/math">
                    <m:r>
                      <a:rPr lang="en-GB" sz="2400" b="0" i="1" smtClean="0">
                        <a:latin typeface="Cambria Math" panose="02040503050406030204" pitchFamily="18" charset="0"/>
                      </a:rPr>
                      <m:t>𝑊h𝑒𝑛</m:t>
                    </m:r>
                    <m:r>
                      <a:rPr lang="en-GB" sz="2400" b="0" i="1" smtClean="0">
                        <a:latin typeface="Cambria Math" panose="02040503050406030204" pitchFamily="18" charset="0"/>
                      </a:rPr>
                      <m:t> </m:t>
                    </m:r>
                    <m:r>
                      <a:rPr lang="en-GB" sz="2400" b="0" i="1" smtClean="0">
                        <a:latin typeface="Cambria Math" panose="02040503050406030204" pitchFamily="18" charset="0"/>
                      </a:rPr>
                      <m:t>𝑃𝑇</m:t>
                    </m:r>
                    <m:r>
                      <a:rPr lang="en-GB" sz="2400" b="0" i="1" smtClean="0">
                        <a:latin typeface="Cambria Math" panose="02040503050406030204" pitchFamily="18" charset="0"/>
                      </a:rPr>
                      <m:t>=1 : </m:t>
                    </m:r>
                  </m:oMath>
                </a14:m>
                <a:endParaRPr lang="en-GB" sz="2400" b="0" i="1" dirty="0">
                  <a:latin typeface="Cambria Math" panose="02040503050406030204" pitchFamily="18" charset="0"/>
                </a:endParaRPr>
              </a:p>
              <a:p>
                <a:pPr>
                  <a:spcBef>
                    <a:spcPts val="1200"/>
                  </a:spcBef>
                </a:pPr>
                <a14:m>
                  <m:oMath xmlns:m="http://schemas.openxmlformats.org/officeDocument/2006/math">
                    <m:r>
                      <a:rPr lang="en-GB" sz="2400" b="0" i="1" smtClean="0">
                        <a:latin typeface="Cambria Math" panose="02040503050406030204" pitchFamily="18" charset="0"/>
                      </a:rPr>
                      <m:t>𝑙𝑜𝑔𝑖𝑡</m:t>
                    </m:r>
                    <m:r>
                      <a:rPr lang="en-GB" sz="2400" b="0" i="1" smtClean="0">
                        <a:latin typeface="Cambria Math" panose="02040503050406030204" pitchFamily="18" charset="0"/>
                      </a:rPr>
                      <m:t> </m:t>
                    </m:r>
                    <m:r>
                      <a:rPr lang="en-GB" sz="2400" b="0" i="1" smtClean="0">
                        <a:latin typeface="Cambria Math" panose="02040503050406030204" pitchFamily="18" charset="0"/>
                      </a:rPr>
                      <m:t>h</m:t>
                    </m:r>
                    <m:d>
                      <m:dPr>
                        <m:ctrlPr>
                          <a:rPr lang="en-GB" sz="2400" b="0" i="1" smtClean="0">
                            <a:latin typeface="Cambria Math" panose="02040503050406030204" pitchFamily="18" charset="0"/>
                          </a:rPr>
                        </m:ctrlPr>
                      </m:dPr>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𝑡</m:t>
                            </m:r>
                          </m:e>
                          <m:sub>
                            <m:r>
                              <a:rPr lang="en-GB" sz="2400" b="0" i="1" smtClean="0">
                                <a:latin typeface="Cambria Math" panose="02040503050406030204" pitchFamily="18" charset="0"/>
                              </a:rPr>
                              <m:t>𝑖𝑗</m:t>
                            </m:r>
                          </m:sub>
                        </m:sSub>
                      </m:e>
                    </m:d>
                    <m:r>
                      <a:rPr lang="en-GB" sz="2400" b="0" i="1" smtClean="0">
                        <a:latin typeface="Cambria Math" panose="02040503050406030204" pitchFamily="18" charset="0"/>
                      </a:rPr>
                      <m:t>=</m:t>
                    </m:r>
                  </m:oMath>
                </a14:m>
                <a:r>
                  <a:rPr lang="en-GB" sz="2400" b="0" i="1" dirty="0">
                    <a:latin typeface="Cambria Math" panose="02040503050406030204" pitchFamily="18" charset="0"/>
                  </a:rPr>
                  <a:t> </a:t>
                </a:r>
                <a14:m>
                  <m:oMath xmlns:m="http://schemas.openxmlformats.org/officeDocument/2006/math">
                    <m:d>
                      <m:dPr>
                        <m:ctrlPr>
                          <a:rPr lang="en-GB" sz="2400" b="0" i="1" smtClean="0">
                            <a:latin typeface="Cambria Math" panose="02040503050406030204" pitchFamily="18" charset="0"/>
                          </a:rPr>
                        </m:ctrlPr>
                      </m:dPr>
                      <m:e>
                        <m:r>
                          <a:rPr lang="en-GB" sz="2400" b="0" i="1" smtClean="0">
                            <a:latin typeface="Cambria Math" panose="02040503050406030204" pitchFamily="18" charset="0"/>
                          </a:rPr>
                          <m:t> </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rPr>
                              <m:t>7</m:t>
                            </m:r>
                          </m:sub>
                        </m:sSub>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𝑃</m:t>
                            </m:r>
                          </m:e>
                          <m:sub>
                            <m:r>
                              <a:rPr lang="en-GB" sz="2400" b="0" i="1" smtClean="0">
                                <a:latin typeface="Cambria Math" panose="02040503050406030204" pitchFamily="18" charset="0"/>
                              </a:rPr>
                              <m:t>7</m:t>
                            </m:r>
                            <m:r>
                              <a:rPr lang="en-GB" sz="2400" b="0" i="1" smtClean="0">
                                <a:latin typeface="Cambria Math" panose="02040503050406030204" pitchFamily="18" charset="0"/>
                              </a:rPr>
                              <m:t>𝑖𝑗</m:t>
                            </m:r>
                          </m:sub>
                        </m:sSub>
                        <m:r>
                          <a:rPr lang="en-GB" sz="2400" b="0" i="1" smtClean="0">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b="0" i="1" smtClean="0">
                                <a:latin typeface="Cambria Math" panose="02040503050406030204" pitchFamily="18" charset="0"/>
                              </a:rPr>
                              <m:t>8</m:t>
                            </m:r>
                            <m:r>
                              <a:rPr lang="en-GB" sz="2400" i="1">
                                <a:latin typeface="Cambria Math" panose="02040503050406030204" pitchFamily="18" charset="0"/>
                              </a:rPr>
                              <m:t>𝑖𝑗</m:t>
                            </m:r>
                          </m:sub>
                        </m:sSub>
                        <m:r>
                          <a:rPr lang="en-GB" sz="2400" b="0" i="1" smtClean="0">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m:t>
                            </m:r>
                            <m:r>
                              <a:rPr lang="en-GB" sz="2400" b="0" i="1" smtClean="0">
                                <a:latin typeface="Cambria Math" panose="02040503050406030204" pitchFamily="18" charset="0"/>
                              </a:rPr>
                              <m:t>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m:t>
                            </m:r>
                            <m:r>
                              <a:rPr lang="en-GB" sz="2400" b="0" i="1" smtClean="0">
                                <a:latin typeface="Cambria Math" panose="02040503050406030204" pitchFamily="18" charset="0"/>
                              </a:rPr>
                              <m:t>2</m:t>
                            </m:r>
                            <m:r>
                              <a:rPr lang="en-GB" sz="2400" i="1">
                                <a:latin typeface="Cambria Math" panose="02040503050406030204" pitchFamily="18" charset="0"/>
                              </a:rPr>
                              <m:t>𝑖𝑗</m:t>
                            </m:r>
                          </m:sub>
                        </m:sSub>
                      </m:e>
                    </m:d>
                    <m:r>
                      <a:rPr lang="en-GB" sz="2400" b="0" i="1" smtClean="0">
                        <a:latin typeface="Cambria Math" panose="02040503050406030204" pitchFamily="18" charset="0"/>
                      </a:rPr>
                      <m:t>+ </m:t>
                    </m:r>
                    <m:sSub>
                      <m:sSubPr>
                        <m:ctrlPr>
                          <a:rPr lang="en-GB" sz="2400" b="0" i="1" smtClean="0">
                            <a:solidFill>
                              <a:srgbClr val="C00000"/>
                            </a:solidFill>
                            <a:latin typeface="Cambria Math" panose="02040503050406030204" pitchFamily="18" charset="0"/>
                          </a:rPr>
                        </m:ctrlPr>
                      </m:sSubPr>
                      <m:e>
                        <m:r>
                          <a:rPr lang="en-GB" sz="2400" b="0" i="1" smtClean="0">
                            <a:solidFill>
                              <a:srgbClr val="C00000"/>
                            </a:solidFill>
                            <a:latin typeface="Cambria Math" panose="02040503050406030204" pitchFamily="18" charset="0"/>
                            <a:ea typeface="Cambria Math" panose="02040503050406030204" pitchFamily="18" charset="0"/>
                          </a:rPr>
                          <m:t>𝛽</m:t>
                        </m:r>
                      </m:e>
                      <m:sub>
                        <m:r>
                          <a:rPr lang="en-GB" sz="2400" b="0" i="1" smtClean="0">
                            <a:solidFill>
                              <a:srgbClr val="C00000"/>
                            </a:solidFill>
                            <a:latin typeface="Cambria Math" panose="02040503050406030204" pitchFamily="18" charset="0"/>
                          </a:rPr>
                          <m:t>𝑃𝑇</m:t>
                        </m:r>
                      </m:sub>
                    </m:sSub>
                  </m:oMath>
                </a14:m>
                <a:r>
                  <a:rPr lang="en-GB" sz="2400" dirty="0"/>
                  <a:t>  </a:t>
                </a:r>
              </a:p>
              <a:p>
                <a:pPr>
                  <a:spcBef>
                    <a:spcPts val="1200"/>
                  </a:spcBef>
                </a:pPr>
                <a:endParaRPr lang="en-GB" sz="2400" i="1" dirty="0">
                  <a:latin typeface="Cambria Math" panose="02040503050406030204" pitchFamily="18" charset="0"/>
                </a:endParaRPr>
              </a:p>
              <a:p>
                <a:pPr>
                  <a:spcBef>
                    <a:spcPts val="1200"/>
                  </a:spcBef>
                </a:pPr>
                <a:endParaRPr lang="en-GB" sz="2400" b="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3" name="TextBox 2">
                <a:extLst>
                  <a:ext uri="{FF2B5EF4-FFF2-40B4-BE49-F238E27FC236}">
                    <a16:creationId xmlns:a16="http://schemas.microsoft.com/office/drawing/2014/main" id="{5BE91C83-4F8A-194F-08CD-4AC082C058EA}"/>
                  </a:ext>
                </a:extLst>
              </p:cNvPr>
              <p:cNvSpPr txBox="1">
                <a:spLocks noRot="1" noChangeAspect="1" noMove="1" noResize="1" noEditPoints="1" noAdjustHandles="1" noChangeArrowheads="1" noChangeShapeType="1" noTextEdit="1"/>
              </p:cNvSpPr>
              <p:nvPr/>
            </p:nvSpPr>
            <p:spPr>
              <a:xfrm>
                <a:off x="166863" y="4297154"/>
                <a:ext cx="8364583" cy="4759765"/>
              </a:xfrm>
              <a:prstGeom prst="rect">
                <a:avLst/>
              </a:prstGeom>
              <a:blipFill>
                <a:blip r:embed="rId3"/>
                <a:stretch>
                  <a:fillRect l="-218"/>
                </a:stretch>
              </a:blipFill>
            </p:spPr>
            <p:txBody>
              <a:bodyPr/>
              <a:lstStyle/>
              <a:p>
                <a:r>
                  <a:rPr lang="en-GB">
                    <a:noFill/>
                  </a:rPr>
                  <a:t> </a:t>
                </a:r>
              </a:p>
            </p:txBody>
          </p:sp>
        </mc:Fallback>
      </mc:AlternateContent>
      <p:pic>
        <p:nvPicPr>
          <p:cNvPr id="5" name="Picture 4" descr="A graph of a graph showing the number of logistic functions&#10;&#10;Description automatically generated with medium confidence">
            <a:extLst>
              <a:ext uri="{FF2B5EF4-FFF2-40B4-BE49-F238E27FC236}">
                <a16:creationId xmlns:a16="http://schemas.microsoft.com/office/drawing/2014/main" id="{E4600799-A26D-A78B-34B1-F4B07915AC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6926" y="1247465"/>
            <a:ext cx="5107577" cy="3682207"/>
          </a:xfrm>
          <a:prstGeom prst="rect">
            <a:avLst/>
          </a:prstGeom>
        </p:spPr>
      </p:pic>
      <p:cxnSp>
        <p:nvCxnSpPr>
          <p:cNvPr id="9" name="Straight Arrow Connector 8">
            <a:extLst>
              <a:ext uri="{FF2B5EF4-FFF2-40B4-BE49-F238E27FC236}">
                <a16:creationId xmlns:a16="http://schemas.microsoft.com/office/drawing/2014/main" id="{A777A354-2457-77C4-AF3B-0F9D6D52A4E8}"/>
              </a:ext>
            </a:extLst>
          </p:cNvPr>
          <p:cNvCxnSpPr>
            <a:cxnSpLocks/>
          </p:cNvCxnSpPr>
          <p:nvPr/>
        </p:nvCxnSpPr>
        <p:spPr>
          <a:xfrm>
            <a:off x="9387062" y="2531989"/>
            <a:ext cx="0" cy="242461"/>
          </a:xfrm>
          <a:prstGeom prst="straightConnector1">
            <a:avLst/>
          </a:prstGeom>
          <a:ln>
            <a:headEnd type="triangle"/>
            <a:tailEnd type="triangle"/>
          </a:ln>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969D218A-B15F-B4F8-2FCA-00645D7213B0}"/>
                  </a:ext>
                </a:extLst>
              </p:cNvPr>
              <p:cNvSpPr txBox="1"/>
              <p:nvPr/>
            </p:nvSpPr>
            <p:spPr>
              <a:xfrm>
                <a:off x="9387062" y="2347323"/>
                <a:ext cx="5837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800" b="0" i="1" smtClean="0">
                              <a:latin typeface="Cambria Math" panose="02040503050406030204" pitchFamily="18" charset="0"/>
                            </a:rPr>
                          </m:ctrlPr>
                        </m:sSubPr>
                        <m:e>
                          <m:r>
                            <a:rPr lang="en-GB" sz="1800" b="0" i="1" smtClean="0">
                              <a:latin typeface="Cambria Math" panose="02040503050406030204" pitchFamily="18" charset="0"/>
                              <a:ea typeface="Cambria Math" panose="02040503050406030204" pitchFamily="18" charset="0"/>
                            </a:rPr>
                            <m:t>𝛽</m:t>
                          </m:r>
                        </m:e>
                        <m:sub>
                          <m:r>
                            <a:rPr lang="en-GB" sz="1800" b="0" i="1" smtClean="0">
                              <a:latin typeface="Cambria Math" panose="02040503050406030204" pitchFamily="18" charset="0"/>
                            </a:rPr>
                            <m:t>𝑃𝑇</m:t>
                          </m:r>
                        </m:sub>
                      </m:sSub>
                    </m:oMath>
                  </m:oMathPara>
                </a14:m>
                <a:endParaRPr lang="en-GB" dirty="0"/>
              </a:p>
            </p:txBody>
          </p:sp>
        </mc:Choice>
        <mc:Fallback xmlns="">
          <p:sp>
            <p:nvSpPr>
              <p:cNvPr id="13" name="TextBox 12">
                <a:extLst>
                  <a:ext uri="{FF2B5EF4-FFF2-40B4-BE49-F238E27FC236}">
                    <a16:creationId xmlns:a16="http://schemas.microsoft.com/office/drawing/2014/main" id="{969D218A-B15F-B4F8-2FCA-00645D7213B0}"/>
                  </a:ext>
                </a:extLst>
              </p:cNvPr>
              <p:cNvSpPr txBox="1">
                <a:spLocks noRot="1" noChangeAspect="1" noMove="1" noResize="1" noEditPoints="1" noAdjustHandles="1" noChangeArrowheads="1" noChangeShapeType="1" noTextEdit="1"/>
              </p:cNvSpPr>
              <p:nvPr/>
            </p:nvSpPr>
            <p:spPr>
              <a:xfrm>
                <a:off x="9387062" y="2347323"/>
                <a:ext cx="583750" cy="369332"/>
              </a:xfrm>
              <a:prstGeom prst="rect">
                <a:avLst/>
              </a:prstGeom>
              <a:blipFill>
                <a:blip r:embed="rId6"/>
                <a:stretch>
                  <a:fillRect b="-1311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67515577-54A7-E6F8-C4D9-3622939128DF}"/>
                  </a:ext>
                </a:extLst>
              </p:cNvPr>
              <p:cNvSpPr txBox="1"/>
              <p:nvPr/>
            </p:nvSpPr>
            <p:spPr>
              <a:xfrm>
                <a:off x="166862" y="1589794"/>
                <a:ext cx="7043305" cy="3559436"/>
              </a:xfrm>
              <a:prstGeom prst="rect">
                <a:avLst/>
              </a:prstGeom>
              <a:noFill/>
            </p:spPr>
            <p:txBody>
              <a:bodyPr wrap="square" rtlCol="0">
                <a:spAutoFit/>
              </a:bodyPr>
              <a:lstStyle/>
              <a:p>
                <a:pPr>
                  <a:spcBef>
                    <a:spcPts val="1200"/>
                  </a:spcBef>
                </a:pPr>
                <a14:m>
                  <m:oMathPara xmlns:m="http://schemas.openxmlformats.org/officeDocument/2006/math">
                    <m:oMathParaPr>
                      <m:jc m:val="left"/>
                    </m:oMathParaPr>
                    <m:oMath xmlns:m="http://schemas.openxmlformats.org/officeDocument/2006/math">
                      <m:r>
                        <a:rPr lang="en-GB" sz="2400" b="0" i="1" smtClean="0">
                          <a:latin typeface="Cambria Math" panose="02040503050406030204" pitchFamily="18" charset="0"/>
                        </a:rPr>
                        <m:t>𝑙𝑜𝑔𝑖𝑡</m:t>
                      </m:r>
                      <m:r>
                        <a:rPr lang="en-GB" sz="2400" b="0" i="1" smtClean="0">
                          <a:latin typeface="Cambria Math" panose="02040503050406030204" pitchFamily="18" charset="0"/>
                        </a:rPr>
                        <m:t> </m:t>
                      </m:r>
                      <m:r>
                        <a:rPr lang="en-GB" sz="2400" b="0" i="1" smtClean="0">
                          <a:latin typeface="Cambria Math" panose="02040503050406030204" pitchFamily="18" charset="0"/>
                        </a:rPr>
                        <m:t>h</m:t>
                      </m:r>
                      <m:d>
                        <m:dPr>
                          <m:ctrlPr>
                            <a:rPr lang="en-GB" sz="2400" b="0" i="1" smtClean="0">
                              <a:latin typeface="Cambria Math" panose="02040503050406030204" pitchFamily="18" charset="0"/>
                            </a:rPr>
                          </m:ctrlPr>
                        </m:dPr>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𝑡</m:t>
                              </m:r>
                            </m:e>
                            <m:sub>
                              <m:r>
                                <a:rPr lang="en-GB" sz="2400" b="0" i="1" smtClean="0">
                                  <a:latin typeface="Cambria Math" panose="02040503050406030204" pitchFamily="18" charset="0"/>
                                </a:rPr>
                                <m:t>𝑖𝑗</m:t>
                              </m:r>
                            </m:sub>
                          </m:sSub>
                        </m:e>
                      </m:d>
                      <m:r>
                        <a:rPr lang="en-GB" sz="2400" b="0" i="1" smtClean="0">
                          <a:latin typeface="Cambria Math" panose="02040503050406030204" pitchFamily="18" charset="0"/>
                        </a:rPr>
                        <m:t>=</m:t>
                      </m:r>
                    </m:oMath>
                  </m:oMathPara>
                </a14:m>
                <a:endParaRPr lang="en-GB" sz="2400" b="0" i="1" dirty="0">
                  <a:latin typeface="Cambria Math" panose="02040503050406030204" pitchFamily="18" charset="0"/>
                </a:endParaRPr>
              </a:p>
              <a:p>
                <a:pPr>
                  <a:spcBef>
                    <a:spcPts val="1200"/>
                  </a:spcBef>
                </a:pPr>
                <a14:m>
                  <m:oMath xmlns:m="http://schemas.openxmlformats.org/officeDocument/2006/math">
                    <m:r>
                      <a:rPr lang="en-GB" sz="2400" b="0" i="1" smtClean="0">
                        <a:latin typeface="Cambria Math" panose="02040503050406030204" pitchFamily="18" charset="0"/>
                      </a:rPr>
                      <m:t>=</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 </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rPr>
                              <m:t>7</m:t>
                            </m:r>
                          </m:sub>
                        </m:sSub>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𝑃</m:t>
                            </m:r>
                          </m:e>
                          <m:sub>
                            <m:r>
                              <a:rPr lang="en-GB" sz="2400" b="0" i="1" smtClean="0">
                                <a:latin typeface="Cambria Math" panose="02040503050406030204" pitchFamily="18" charset="0"/>
                              </a:rPr>
                              <m:t>7</m:t>
                            </m:r>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b="0" i="1" smtClean="0">
                                <a:latin typeface="Cambria Math" panose="02040503050406030204" pitchFamily="18" charset="0"/>
                              </a:rPr>
                              <m:t>8</m:t>
                            </m:r>
                            <m:r>
                              <a:rPr lang="en-GB" sz="2400" i="1">
                                <a:latin typeface="Cambria Math" panose="02040503050406030204" pitchFamily="18" charset="0"/>
                              </a:rPr>
                              <m:t>𝑖</m:t>
                            </m:r>
                          </m:sub>
                        </m:sSub>
                        <m:r>
                          <a:rPr lang="en-GB" sz="2400" b="0" i="1" smtClean="0">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m:t>
                            </m:r>
                            <m:r>
                              <a:rPr lang="en-GB" sz="2400" b="0" i="1" smtClean="0">
                                <a:latin typeface="Cambria Math" panose="02040503050406030204" pitchFamily="18" charset="0"/>
                              </a:rPr>
                              <m:t>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m:t>
                            </m:r>
                            <m:r>
                              <a:rPr lang="en-GB" sz="2400" b="0" i="1" smtClean="0">
                                <a:latin typeface="Cambria Math" panose="02040503050406030204" pitchFamily="18" charset="0"/>
                              </a:rPr>
                              <m:t>2</m:t>
                            </m:r>
                            <m:r>
                              <a:rPr lang="en-GB" sz="2400" i="1">
                                <a:latin typeface="Cambria Math" panose="02040503050406030204" pitchFamily="18" charset="0"/>
                              </a:rPr>
                              <m:t>𝑖</m:t>
                            </m:r>
                          </m:sub>
                        </m:sSub>
                      </m:e>
                    </m:d>
                  </m:oMath>
                </a14:m>
                <a:r>
                  <a:rPr lang="en-GB" sz="2400" b="0" dirty="0"/>
                  <a:t> </a:t>
                </a:r>
                <a14:m>
                  <m:oMath xmlns:m="http://schemas.openxmlformats.org/officeDocument/2006/math">
                    <m:r>
                      <a:rPr lang="en-GB" sz="2400" i="1">
                        <a:latin typeface="Cambria Math" panose="02040503050406030204" pitchFamily="18" charset="0"/>
                      </a:rPr>
                      <m:t>+</m:t>
                    </m:r>
                  </m:oMath>
                </a14:m>
                <a:endParaRPr lang="en-GB" sz="2400" i="1" dirty="0">
                  <a:latin typeface="Cambria Math" panose="02040503050406030204" pitchFamily="18" charset="0"/>
                </a:endParaRPr>
              </a:p>
              <a:p>
                <a:pPr>
                  <a:spcBef>
                    <a:spcPts val="1200"/>
                  </a:spcBef>
                </a:pPr>
                <a14:m>
                  <m:oMathPara xmlns:m="http://schemas.openxmlformats.org/officeDocument/2006/math">
                    <m:oMathParaPr>
                      <m:jc m:val="left"/>
                    </m:oMathParaPr>
                    <m:oMath xmlns:m="http://schemas.openxmlformats.org/officeDocument/2006/math">
                      <m:r>
                        <a:rPr lang="en-GB" sz="2400" b="0" i="0" smtClean="0">
                          <a:latin typeface="Cambria Math" panose="02040503050406030204" pitchFamily="18" charset="0"/>
                        </a:rPr>
                        <m:t>+</m:t>
                      </m:r>
                      <m:r>
                        <a:rPr lang="en-GB" sz="2400" i="1">
                          <a:latin typeface="Cambria Math" panose="02040503050406030204" pitchFamily="18" charset="0"/>
                        </a:rPr>
                        <m:t> </m:t>
                      </m:r>
                      <m:d>
                        <m:dPr>
                          <m:ctrlPr>
                            <a:rPr lang="en-GB" sz="2400" i="1">
                              <a:latin typeface="Cambria Math" panose="02040503050406030204" pitchFamily="18" charset="0"/>
                            </a:rPr>
                          </m:ctrlPr>
                        </m:dPr>
                        <m:e>
                          <m:r>
                            <a:rPr lang="en-GB" sz="2400" i="1">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𝛽</m:t>
                              </m:r>
                            </m:e>
                            <m:sub>
                              <m:r>
                                <a:rPr lang="en-GB" sz="2400" i="1">
                                  <a:latin typeface="Cambria Math" panose="02040503050406030204" pitchFamily="18" charset="0"/>
                                  <a:ea typeface="Cambria Math" panose="02040503050406030204" pitchFamily="18" charset="0"/>
                                </a:rPr>
                                <m:t>𝑃𝑇</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𝑃𝑇</m:t>
                              </m:r>
                            </m:e>
                            <m:sub>
                              <m:r>
                                <a:rPr lang="en-GB" sz="2400" i="1">
                                  <a:latin typeface="Cambria Math" panose="02040503050406030204" pitchFamily="18" charset="0"/>
                                </a:rPr>
                                <m:t>𝑖</m:t>
                              </m:r>
                            </m:sub>
                          </m:sSub>
                          <m:r>
                            <a:rPr lang="en-GB" sz="2400" i="1">
                              <a:latin typeface="Cambria Math" panose="02040503050406030204" pitchFamily="18" charset="0"/>
                            </a:rPr>
                            <m:t> </m:t>
                          </m:r>
                        </m:e>
                      </m:d>
                    </m:oMath>
                  </m:oMathPara>
                </a14:m>
                <a:endParaRPr lang="en-GB" sz="2400" b="0" dirty="0"/>
              </a:p>
              <a:p>
                <a:pPr>
                  <a:spcBef>
                    <a:spcPts val="1200"/>
                  </a:spcBef>
                </a:pPr>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4" name="TextBox 3">
                <a:extLst>
                  <a:ext uri="{FF2B5EF4-FFF2-40B4-BE49-F238E27FC236}">
                    <a16:creationId xmlns:a16="http://schemas.microsoft.com/office/drawing/2014/main" id="{67515577-54A7-E6F8-C4D9-3622939128DF}"/>
                  </a:ext>
                </a:extLst>
              </p:cNvPr>
              <p:cNvSpPr txBox="1">
                <a:spLocks noRot="1" noChangeAspect="1" noMove="1" noResize="1" noEditPoints="1" noAdjustHandles="1" noChangeArrowheads="1" noChangeShapeType="1" noTextEdit="1"/>
              </p:cNvSpPr>
              <p:nvPr/>
            </p:nvSpPr>
            <p:spPr>
              <a:xfrm>
                <a:off x="166862" y="1589794"/>
                <a:ext cx="7043305" cy="3559436"/>
              </a:xfrm>
              <a:prstGeom prst="rect">
                <a:avLst/>
              </a:prstGeom>
              <a:blipFill>
                <a:blip r:embed="rId7"/>
                <a:stretch>
                  <a:fillRect l="-87"/>
                </a:stretch>
              </a:blipFill>
            </p:spPr>
            <p:txBody>
              <a:bodyPr/>
              <a:lstStyle/>
              <a:p>
                <a:r>
                  <a:rPr lang="en-GB">
                    <a:noFill/>
                  </a:rPr>
                  <a:t> </a:t>
                </a:r>
              </a:p>
            </p:txBody>
          </p:sp>
        </mc:Fallback>
      </mc:AlternateContent>
    </p:spTree>
    <p:extLst>
      <p:ext uri="{BB962C8B-B14F-4D97-AF65-F5344CB8AC3E}">
        <p14:creationId xmlns:p14="http://schemas.microsoft.com/office/powerpoint/2010/main" val="1242828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D8282-61F3-227E-762F-93013A3EE2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884AA-CADD-8936-52BA-27F7150C49F9}"/>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Maximum Likelihood Estimation</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F2EAC65-CDBF-53A8-2608-C59E471BFACD}"/>
                  </a:ext>
                </a:extLst>
              </p:cNvPr>
              <p:cNvSpPr txBox="1"/>
              <p:nvPr/>
            </p:nvSpPr>
            <p:spPr>
              <a:xfrm>
                <a:off x="4894718" y="1049117"/>
                <a:ext cx="7043305" cy="4759765"/>
              </a:xfrm>
              <a:prstGeom prst="rect">
                <a:avLst/>
              </a:prstGeom>
              <a:noFill/>
            </p:spPr>
            <p:txBody>
              <a:bodyPr wrap="square" rtlCol="0">
                <a:spAutoFit/>
              </a:bodyPr>
              <a:lstStyle/>
              <a:p>
                <a:pPr>
                  <a:spcBef>
                    <a:spcPts val="1200"/>
                  </a:spcBef>
                </a:pPr>
                <a:r>
                  <a:rPr lang="en-GB" sz="2400" i="1" dirty="0">
                    <a:latin typeface="Cambria Math" panose="02040503050406030204" pitchFamily="18" charset="0"/>
                  </a:rPr>
                  <a:t>Baseline (PT=0): </a:t>
                </a:r>
                <a:endParaRPr lang="en-GB" sz="2400" b="0" i="1" dirty="0">
                  <a:latin typeface="Cambria Math" panose="02040503050406030204" pitchFamily="18" charset="0"/>
                </a:endParaRPr>
              </a:p>
              <a:p>
                <a:pPr>
                  <a:spcBef>
                    <a:spcPts val="1200"/>
                  </a:spcBef>
                </a:pPr>
                <a14:m>
                  <m:oMathPara xmlns:m="http://schemas.openxmlformats.org/officeDocument/2006/math">
                    <m:oMathParaPr>
                      <m:jc m:val="left"/>
                    </m:oMathParaPr>
                    <m:oMath xmlns:m="http://schemas.openxmlformats.org/officeDocument/2006/math">
                      <m:r>
                        <a:rPr lang="en-GB" sz="2400" b="0" i="1" smtClean="0">
                          <a:latin typeface="Cambria Math" panose="02040503050406030204" pitchFamily="18" charset="0"/>
                        </a:rPr>
                        <m:t>𝑙𝑜𝑔𝑖𝑡</m:t>
                      </m:r>
                      <m:r>
                        <a:rPr lang="en-GB" sz="2400" b="0" i="1" smtClean="0">
                          <a:latin typeface="Cambria Math" panose="02040503050406030204" pitchFamily="18" charset="0"/>
                        </a:rPr>
                        <m:t> </m:t>
                      </m:r>
                      <m:r>
                        <a:rPr lang="en-GB" sz="2400" b="0" i="1" smtClean="0">
                          <a:latin typeface="Cambria Math" panose="02040503050406030204" pitchFamily="18" charset="0"/>
                        </a:rPr>
                        <m:t>h</m:t>
                      </m:r>
                      <m:d>
                        <m:dPr>
                          <m:ctrlPr>
                            <a:rPr lang="en-GB" sz="2400" b="0" i="1" smtClean="0">
                              <a:latin typeface="Cambria Math" panose="02040503050406030204" pitchFamily="18" charset="0"/>
                            </a:rPr>
                          </m:ctrlPr>
                        </m:dPr>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𝑡</m:t>
                              </m:r>
                            </m:e>
                            <m:sub>
                              <m:r>
                                <a:rPr lang="en-GB" sz="2400" b="0" i="1" smtClean="0">
                                  <a:latin typeface="Cambria Math" panose="02040503050406030204" pitchFamily="18" charset="0"/>
                                </a:rPr>
                                <m:t>𝑖𝑗</m:t>
                              </m:r>
                            </m:sub>
                          </m:sSub>
                        </m:e>
                      </m:d>
                      <m:r>
                        <a:rPr lang="en-GB" sz="2400" b="0" i="1" smtClean="0">
                          <a:latin typeface="Cambria Math" panose="02040503050406030204" pitchFamily="18" charset="0"/>
                        </a:rPr>
                        <m:t>=</m:t>
                      </m:r>
                      <m:d>
                        <m:dPr>
                          <m:ctrlPr>
                            <a:rPr lang="en-GB" sz="2400" b="0" i="1" smtClean="0">
                              <a:latin typeface="Cambria Math" panose="02040503050406030204" pitchFamily="18" charset="0"/>
                            </a:rPr>
                          </m:ctrlPr>
                        </m:dPr>
                        <m:e>
                          <m:r>
                            <a:rPr lang="en-GB" sz="2400" b="0" i="1" smtClean="0">
                              <a:latin typeface="Cambria Math" panose="02040503050406030204" pitchFamily="18" charset="0"/>
                            </a:rPr>
                            <m:t> </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rPr>
                                <m:t>7</m:t>
                              </m:r>
                            </m:sub>
                          </m:sSub>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𝑃</m:t>
                              </m:r>
                            </m:e>
                            <m:sub>
                              <m:r>
                                <a:rPr lang="en-GB" sz="2400" b="0" i="1" smtClean="0">
                                  <a:latin typeface="Cambria Math" panose="02040503050406030204" pitchFamily="18" charset="0"/>
                                </a:rPr>
                                <m:t>7</m:t>
                              </m:r>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b="0" i="1" smtClean="0">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b="0" i="1" smtClean="0">
                                  <a:latin typeface="Cambria Math" panose="02040503050406030204" pitchFamily="18" charset="0"/>
                                </a:rPr>
                                <m:t>8</m:t>
                              </m:r>
                              <m:r>
                                <a:rPr lang="en-GB" sz="2400" i="1">
                                  <a:latin typeface="Cambria Math" panose="02040503050406030204" pitchFamily="18" charset="0"/>
                                </a:rPr>
                                <m:t>𝑖</m:t>
                              </m:r>
                            </m:sub>
                          </m:sSub>
                          <m:r>
                            <a:rPr lang="en-GB" sz="2400" b="0" i="1" smtClean="0">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m:t>
                              </m:r>
                              <m:r>
                                <a:rPr lang="en-GB" sz="2400" b="0" i="1" smtClean="0">
                                  <a:latin typeface="Cambria Math" panose="02040503050406030204" pitchFamily="18" charset="0"/>
                                </a:rPr>
                                <m:t>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m:t>
                              </m:r>
                              <m:r>
                                <a:rPr lang="en-GB" sz="2400" b="0" i="1" smtClean="0">
                                  <a:latin typeface="Cambria Math" panose="02040503050406030204" pitchFamily="18" charset="0"/>
                                </a:rPr>
                                <m:t>2</m:t>
                              </m:r>
                              <m:r>
                                <a:rPr lang="en-GB" sz="2400" i="1">
                                  <a:latin typeface="Cambria Math" panose="02040503050406030204" pitchFamily="18" charset="0"/>
                                </a:rPr>
                                <m:t>𝑖</m:t>
                              </m:r>
                            </m:sub>
                          </m:sSub>
                        </m:e>
                      </m:d>
                    </m:oMath>
                  </m:oMathPara>
                </a14:m>
                <a:endParaRPr lang="en-GB" sz="2400" b="0" dirty="0"/>
              </a:p>
              <a:p>
                <a:pPr>
                  <a:spcBef>
                    <a:spcPts val="1200"/>
                  </a:spcBef>
                </a:pPr>
                <a:endParaRPr lang="en-GB" sz="1050" dirty="0"/>
              </a:p>
              <a:p>
                <a:pPr>
                  <a:spcBef>
                    <a:spcPts val="1200"/>
                  </a:spcBef>
                </a:pPr>
                <a:r>
                  <a:rPr lang="en-GB" sz="2400" i="1" dirty="0">
                    <a:latin typeface="Cambria Math" panose="02040503050406030204" pitchFamily="18" charset="0"/>
                  </a:rPr>
                  <a:t>Covariate effect (PT=1):</a:t>
                </a:r>
                <a:endParaRPr lang="en-GB" sz="2400" dirty="0"/>
              </a:p>
              <a:p>
                <a:pPr>
                  <a:spcBef>
                    <a:spcPts val="1200"/>
                  </a:spcBef>
                </a:pPr>
                <a14:m>
                  <m:oMathPara xmlns:m="http://schemas.openxmlformats.org/officeDocument/2006/math">
                    <m:oMathParaPr>
                      <m:jc m:val="left"/>
                    </m:oMathParaPr>
                    <m:oMath xmlns:m="http://schemas.openxmlformats.org/officeDocument/2006/math">
                      <m:r>
                        <a:rPr lang="en-GB" sz="2400" i="1">
                          <a:latin typeface="Cambria Math" panose="02040503050406030204" pitchFamily="18" charset="0"/>
                        </a:rPr>
                        <m:t>𝑙𝑜𝑔𝑖𝑡</m:t>
                      </m:r>
                      <m:r>
                        <a:rPr lang="en-GB" sz="2400" i="1">
                          <a:latin typeface="Cambria Math" panose="02040503050406030204" pitchFamily="18" charset="0"/>
                        </a:rPr>
                        <m:t> </m:t>
                      </m:r>
                      <m:r>
                        <a:rPr lang="en-GB" sz="2400" i="1">
                          <a:latin typeface="Cambria Math" panose="02040503050406030204" pitchFamily="18" charset="0"/>
                        </a:rPr>
                        <m:t>h</m:t>
                      </m:r>
                      <m:d>
                        <m:dPr>
                          <m:ctrlPr>
                            <a:rPr lang="en-GB" sz="2400" i="1">
                              <a:latin typeface="Cambria Math" panose="02040503050406030204" pitchFamily="18" charset="0"/>
                            </a:rPr>
                          </m:ctrlPr>
                        </m:dPr>
                        <m:e>
                          <m:sSub>
                            <m:sSubPr>
                              <m:ctrlPr>
                                <a:rPr lang="en-GB" sz="2400" i="1">
                                  <a:latin typeface="Cambria Math" panose="02040503050406030204" pitchFamily="18" charset="0"/>
                                </a:rPr>
                              </m:ctrlPr>
                            </m:sSubPr>
                            <m:e>
                              <m:r>
                                <a:rPr lang="en-GB" sz="2400" i="1">
                                  <a:latin typeface="Cambria Math" panose="02040503050406030204" pitchFamily="18" charset="0"/>
                                </a:rPr>
                                <m:t>𝑡</m:t>
                              </m:r>
                            </m:e>
                            <m:sub>
                              <m:r>
                                <a:rPr lang="en-GB" sz="2400" i="1">
                                  <a:latin typeface="Cambria Math" panose="02040503050406030204" pitchFamily="18" charset="0"/>
                                </a:rPr>
                                <m:t>𝑖𝑗</m:t>
                              </m:r>
                            </m:sub>
                          </m:sSub>
                        </m:e>
                      </m:d>
                      <m:r>
                        <a:rPr lang="en-GB" sz="2400" i="1">
                          <a:latin typeface="Cambria Math" panose="02040503050406030204" pitchFamily="18" charset="0"/>
                        </a:rPr>
                        <m:t>=</m:t>
                      </m:r>
                      <m:d>
                        <m:dPr>
                          <m:ctrlPr>
                            <a:rPr lang="en-GB" sz="2400" i="1">
                              <a:latin typeface="Cambria Math" panose="02040503050406030204" pitchFamily="18" charset="0"/>
                            </a:rPr>
                          </m:ctrlPr>
                        </m:dPr>
                        <m:e>
                          <m:r>
                            <a:rPr lang="en-GB" sz="2400" i="1">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7</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7</m:t>
                              </m:r>
                              <m:r>
                                <a:rPr lang="en-GB" sz="2400" i="1">
                                  <a:latin typeface="Cambria Math" panose="02040503050406030204" pitchFamily="18" charset="0"/>
                                </a:rPr>
                                <m:t>𝑖</m:t>
                              </m:r>
                            </m:sub>
                          </m:sSub>
                          <m:r>
                            <a:rPr lang="en-GB" sz="2400" i="1">
                              <a:latin typeface="Cambria Math" panose="02040503050406030204" pitchFamily="18" charset="0"/>
                            </a:rPr>
                            <m:t>+</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ea typeface="Cambria Math" panose="02040503050406030204" pitchFamily="18" charset="0"/>
                                </a:rPr>
                                <m:t>8</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8</m:t>
                              </m:r>
                              <m:r>
                                <a:rPr lang="en-GB" sz="2400" i="1">
                                  <a:latin typeface="Cambria Math" panose="02040503050406030204" pitchFamily="18" charset="0"/>
                                </a:rPr>
                                <m:t>𝑖</m:t>
                              </m:r>
                            </m:sub>
                          </m:sSub>
                          <m:r>
                            <a:rPr lang="en-GB" sz="2400" i="1">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𝛼</m:t>
                              </m:r>
                            </m:e>
                            <m:sub>
                              <m:r>
                                <a:rPr lang="en-GB" sz="2400" i="1">
                                  <a:latin typeface="Cambria Math" panose="02040503050406030204" pitchFamily="18" charset="0"/>
                                </a:rPr>
                                <m:t>12</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m:t>
                              </m:r>
                            </m:e>
                            <m:sub>
                              <m:r>
                                <a:rPr lang="en-GB" sz="2400" i="1">
                                  <a:latin typeface="Cambria Math" panose="02040503050406030204" pitchFamily="18" charset="0"/>
                                </a:rPr>
                                <m:t>12</m:t>
                              </m:r>
                              <m:r>
                                <a:rPr lang="en-GB" sz="2400" i="1">
                                  <a:latin typeface="Cambria Math" panose="02040503050406030204" pitchFamily="18" charset="0"/>
                                </a:rPr>
                                <m:t>𝑖</m:t>
                              </m:r>
                            </m:sub>
                          </m:sSub>
                        </m:e>
                      </m:d>
                      <m:r>
                        <a:rPr lang="en-GB" sz="2400" b="0" i="1" smtClean="0">
                          <a:latin typeface="Cambria Math" panose="02040503050406030204" pitchFamily="18" charset="0"/>
                        </a:rPr>
                        <m:t>+</m:t>
                      </m:r>
                    </m:oMath>
                  </m:oMathPara>
                </a14:m>
                <a:endParaRPr lang="en-GB" sz="2400" dirty="0"/>
              </a:p>
              <a:p>
                <a:pPr>
                  <a:spcBef>
                    <a:spcPts val="1200"/>
                  </a:spcBef>
                </a:pPr>
                <a14:m>
                  <m:oMathPara xmlns:m="http://schemas.openxmlformats.org/officeDocument/2006/math">
                    <m:oMathParaPr>
                      <m:jc m:val="left"/>
                    </m:oMathParaPr>
                    <m:oMath xmlns:m="http://schemas.openxmlformats.org/officeDocument/2006/math">
                      <m:r>
                        <a:rPr lang="en-GB" sz="2400" b="0" i="0" smtClean="0">
                          <a:latin typeface="Cambria Math" panose="02040503050406030204" pitchFamily="18" charset="0"/>
                        </a:rPr>
                        <m:t>+</m:t>
                      </m:r>
                      <m:r>
                        <a:rPr lang="en-GB" sz="2400" i="1">
                          <a:latin typeface="Cambria Math" panose="02040503050406030204" pitchFamily="18" charset="0"/>
                        </a:rPr>
                        <m:t> </m:t>
                      </m:r>
                      <m:d>
                        <m:dPr>
                          <m:ctrlPr>
                            <a:rPr lang="en-GB" sz="2400" i="1">
                              <a:latin typeface="Cambria Math" panose="02040503050406030204" pitchFamily="18" charset="0"/>
                            </a:rPr>
                          </m:ctrlPr>
                        </m:dPr>
                        <m:e>
                          <m:r>
                            <a:rPr lang="en-GB" sz="2400" i="1">
                              <a:latin typeface="Cambria Math" panose="02040503050406030204" pitchFamily="18" charset="0"/>
                            </a:rPr>
                            <m:t> </m:t>
                          </m:r>
                          <m:sSub>
                            <m:sSubPr>
                              <m:ctrlPr>
                                <a:rPr lang="en-GB" sz="2400" i="1">
                                  <a:latin typeface="Cambria Math" panose="02040503050406030204" pitchFamily="18" charset="0"/>
                                </a:rPr>
                              </m:ctrlPr>
                            </m:sSubPr>
                            <m:e>
                              <m:r>
                                <a:rPr lang="en-GB" sz="2400" i="1">
                                  <a:latin typeface="Cambria Math" panose="02040503050406030204" pitchFamily="18" charset="0"/>
                                  <a:ea typeface="Cambria Math" panose="02040503050406030204" pitchFamily="18" charset="0"/>
                                </a:rPr>
                                <m:t>𝛽</m:t>
                              </m:r>
                            </m:e>
                            <m:sub>
                              <m:r>
                                <a:rPr lang="en-GB" sz="2400" i="1">
                                  <a:latin typeface="Cambria Math" panose="02040503050406030204" pitchFamily="18" charset="0"/>
                                  <a:ea typeface="Cambria Math" panose="02040503050406030204" pitchFamily="18" charset="0"/>
                                </a:rPr>
                                <m:t>𝑃𝑇</m:t>
                              </m:r>
                            </m:sub>
                          </m:sSub>
                          <m:sSub>
                            <m:sSubPr>
                              <m:ctrlPr>
                                <a:rPr lang="en-GB" sz="2400" i="1">
                                  <a:latin typeface="Cambria Math" panose="02040503050406030204" pitchFamily="18" charset="0"/>
                                </a:rPr>
                              </m:ctrlPr>
                            </m:sSubPr>
                            <m:e>
                              <m:r>
                                <a:rPr lang="en-GB" sz="2400" i="1">
                                  <a:latin typeface="Cambria Math" panose="02040503050406030204" pitchFamily="18" charset="0"/>
                                </a:rPr>
                                <m:t>𝑃𝑇</m:t>
                              </m:r>
                            </m:e>
                            <m:sub>
                              <m:r>
                                <a:rPr lang="en-GB" sz="2400" i="1">
                                  <a:latin typeface="Cambria Math" panose="02040503050406030204" pitchFamily="18" charset="0"/>
                                </a:rPr>
                                <m:t>𝑖</m:t>
                              </m:r>
                            </m:sub>
                          </m:sSub>
                          <m:r>
                            <a:rPr lang="en-GB" sz="2400" i="1">
                              <a:latin typeface="Cambria Math" panose="02040503050406030204" pitchFamily="18" charset="0"/>
                            </a:rPr>
                            <m:t> </m:t>
                          </m:r>
                        </m:e>
                      </m:d>
                    </m:oMath>
                  </m:oMathPara>
                </a14:m>
                <a:endParaRPr lang="en-GB" sz="2400" b="0" dirty="0"/>
              </a:p>
              <a:p>
                <a:pPr>
                  <a:spcBef>
                    <a:spcPts val="1200"/>
                  </a:spcBef>
                </a:pPr>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4" name="TextBox 3">
                <a:extLst>
                  <a:ext uri="{FF2B5EF4-FFF2-40B4-BE49-F238E27FC236}">
                    <a16:creationId xmlns:a16="http://schemas.microsoft.com/office/drawing/2014/main" id="{1F2EAC65-CDBF-53A8-2608-C59E471BFACD}"/>
                  </a:ext>
                </a:extLst>
              </p:cNvPr>
              <p:cNvSpPr txBox="1">
                <a:spLocks noRot="1" noChangeAspect="1" noMove="1" noResize="1" noEditPoints="1" noAdjustHandles="1" noChangeArrowheads="1" noChangeShapeType="1" noTextEdit="1"/>
              </p:cNvSpPr>
              <p:nvPr/>
            </p:nvSpPr>
            <p:spPr>
              <a:xfrm>
                <a:off x="4894718" y="1049117"/>
                <a:ext cx="7043305" cy="4759765"/>
              </a:xfrm>
              <a:prstGeom prst="rect">
                <a:avLst/>
              </a:prstGeom>
              <a:blipFill>
                <a:blip r:embed="rId3"/>
                <a:stretch>
                  <a:fillRect l="-1385" t="-1024"/>
                </a:stretch>
              </a:blipFill>
            </p:spPr>
            <p:txBody>
              <a:bodyPr/>
              <a:lstStyle/>
              <a:p>
                <a:r>
                  <a:rPr lang="en-GB">
                    <a:noFill/>
                  </a:rPr>
                  <a:t> </a:t>
                </a:r>
              </a:p>
            </p:txBody>
          </p:sp>
        </mc:Fallback>
      </mc:AlternateContent>
      <p:pic>
        <p:nvPicPr>
          <p:cNvPr id="10" name="Picture 9">
            <a:extLst>
              <a:ext uri="{FF2B5EF4-FFF2-40B4-BE49-F238E27FC236}">
                <a16:creationId xmlns:a16="http://schemas.microsoft.com/office/drawing/2014/main" id="{682FDBF7-C7BD-0A0B-1ECF-7DEC0A636C05}"/>
              </a:ext>
            </a:extLst>
          </p:cNvPr>
          <p:cNvPicPr>
            <a:picLocks noChangeAspect="1"/>
          </p:cNvPicPr>
          <p:nvPr/>
        </p:nvPicPr>
        <p:blipFill>
          <a:blip r:embed="rId4"/>
          <a:stretch>
            <a:fillRect/>
          </a:stretch>
        </p:blipFill>
        <p:spPr>
          <a:xfrm>
            <a:off x="371718" y="1169286"/>
            <a:ext cx="3274077" cy="3572531"/>
          </a:xfrm>
          <a:prstGeom prst="rect">
            <a:avLst/>
          </a:prstGeom>
        </p:spPr>
      </p:pic>
      <p:pic>
        <p:nvPicPr>
          <p:cNvPr id="6" name="Picture 5">
            <a:extLst>
              <a:ext uri="{FF2B5EF4-FFF2-40B4-BE49-F238E27FC236}">
                <a16:creationId xmlns:a16="http://schemas.microsoft.com/office/drawing/2014/main" id="{36756D43-1844-8768-7F35-86046F3F1A09}"/>
              </a:ext>
            </a:extLst>
          </p:cNvPr>
          <p:cNvPicPr>
            <a:picLocks noChangeAspect="1"/>
          </p:cNvPicPr>
          <p:nvPr/>
        </p:nvPicPr>
        <p:blipFill>
          <a:blip r:embed="rId5"/>
          <a:stretch>
            <a:fillRect/>
          </a:stretch>
        </p:blipFill>
        <p:spPr>
          <a:xfrm>
            <a:off x="7468213" y="3588487"/>
            <a:ext cx="2792206" cy="3307590"/>
          </a:xfrm>
          <a:prstGeom prst="rect">
            <a:avLst/>
          </a:prstGeom>
        </p:spPr>
      </p:pic>
    </p:spTree>
    <p:extLst>
      <p:ext uri="{BB962C8B-B14F-4D97-AF65-F5344CB8AC3E}">
        <p14:creationId xmlns:p14="http://schemas.microsoft.com/office/powerpoint/2010/main" val="1337955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49215-8682-76EE-DC98-0200589521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4EFC8E-A197-D9BE-9052-49DDDB95F3EB}"/>
              </a:ext>
            </a:extLst>
          </p:cNvPr>
          <p:cNvSpPr>
            <a:spLocks noGrp="1"/>
          </p:cNvSpPr>
          <p:nvPr>
            <p:ph type="title"/>
          </p:nvPr>
        </p:nvSpPr>
        <p:spPr>
          <a:xfrm>
            <a:off x="0" y="79216"/>
            <a:ext cx="12192000" cy="948691"/>
          </a:xfrm>
          <a:solidFill>
            <a:srgbClr val="C00000"/>
          </a:solidFill>
        </p:spPr>
        <p:txBody>
          <a:bodyPr>
            <a:normAutofit/>
          </a:bodyPr>
          <a:lstStyle/>
          <a:p>
            <a:r>
              <a:rPr lang="en-GB" dirty="0">
                <a:solidFill>
                  <a:schemeClr val="bg1"/>
                </a:solidFill>
              </a:rPr>
              <a:t>	Representing the model in different scales</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3D310105-2AA2-5F58-B6CC-BD5713839F86}"/>
                  </a:ext>
                </a:extLst>
              </p:cNvPr>
              <p:cNvSpPr txBox="1"/>
              <p:nvPr/>
            </p:nvSpPr>
            <p:spPr>
              <a:xfrm>
                <a:off x="4830156" y="1222753"/>
                <a:ext cx="7043305" cy="2478114"/>
              </a:xfrm>
              <a:prstGeom prst="rect">
                <a:avLst/>
              </a:prstGeom>
              <a:noFill/>
            </p:spPr>
            <p:txBody>
              <a:bodyPr wrap="square" rtlCol="0">
                <a:spAutoFit/>
              </a:bodyPr>
              <a:lstStyle/>
              <a:p>
                <a:pPr>
                  <a:spcBef>
                    <a:spcPts val="1200"/>
                  </a:spcBef>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𝑜𝑑𝑑𝑠</m:t>
                              </m:r>
                            </m:e>
                            <m:sub>
                              <m:r>
                                <a:rPr lang="en-GB" sz="2400" b="0" i="1" smtClean="0">
                                  <a:latin typeface="Cambria Math" panose="02040503050406030204" pitchFamily="18" charset="0"/>
                                </a:rPr>
                                <m:t>𝑗</m:t>
                              </m:r>
                              <m:r>
                                <a:rPr lang="en-GB" sz="2400" b="0" i="1" smtClean="0">
                                  <a:latin typeface="Cambria Math" panose="02040503050406030204" pitchFamily="18" charset="0"/>
                                </a:rPr>
                                <m:t>=8, </m:t>
                              </m:r>
                              <m:r>
                                <a:rPr lang="en-GB" sz="2400" b="0" i="1" smtClean="0">
                                  <a:latin typeface="Cambria Math" panose="02040503050406030204" pitchFamily="18" charset="0"/>
                                </a:rPr>
                                <m:t>𝑝𝑡</m:t>
                              </m:r>
                              <m:r>
                                <a:rPr lang="en-GB" sz="2400" b="0" i="1" smtClean="0">
                                  <a:latin typeface="Cambria Math" panose="02040503050406030204" pitchFamily="18" charset="0"/>
                                </a:rPr>
                                <m:t>=0</m:t>
                              </m:r>
                            </m:sub>
                          </m:sSub>
                        </m:num>
                        <m:den>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𝑜𝑑𝑑𝑠</m:t>
                              </m:r>
                            </m:e>
                            <m:sub>
                              <m:r>
                                <a:rPr lang="en-GB" sz="2400" b="0" i="1" smtClean="0">
                                  <a:latin typeface="Cambria Math" panose="02040503050406030204" pitchFamily="18" charset="0"/>
                                </a:rPr>
                                <m:t>𝑗</m:t>
                              </m:r>
                              <m:r>
                                <a:rPr lang="en-GB" sz="2400" b="0" i="1" smtClean="0">
                                  <a:latin typeface="Cambria Math" panose="02040503050406030204" pitchFamily="18" charset="0"/>
                                </a:rPr>
                                <m:t>=8, </m:t>
                              </m:r>
                              <m:r>
                                <a:rPr lang="en-GB" sz="2400" b="0" i="1" smtClean="0">
                                  <a:latin typeface="Cambria Math" panose="02040503050406030204" pitchFamily="18" charset="0"/>
                                </a:rPr>
                                <m:t>𝑝𝑡</m:t>
                              </m:r>
                              <m:r>
                                <a:rPr lang="en-GB" sz="2400" b="0" i="1" smtClean="0">
                                  <a:latin typeface="Cambria Math" panose="02040503050406030204" pitchFamily="18" charset="0"/>
                                </a:rPr>
                                <m:t>=1</m:t>
                              </m:r>
                            </m:sub>
                          </m:sSub>
                        </m:den>
                      </m:f>
                      <m:r>
                        <a:rPr lang="en-GB" sz="2400" b="0" i="1" smtClean="0">
                          <a:latin typeface="Cambria Math" panose="02040503050406030204" pitchFamily="18" charset="0"/>
                        </a:rPr>
                        <m:t>=</m:t>
                      </m:r>
                      <m:f>
                        <m:fPr>
                          <m:ctrlPr>
                            <a:rPr lang="en-GB" sz="2400" i="1">
                              <a:latin typeface="Cambria Math" panose="02040503050406030204" pitchFamily="18" charset="0"/>
                            </a:rPr>
                          </m:ctrlPr>
                        </m:fPr>
                        <m:num>
                          <m:r>
                            <a:rPr lang="en-GB" sz="2400" b="0" i="1" smtClean="0">
                              <a:latin typeface="Cambria Math" panose="02040503050406030204" pitchFamily="18" charset="0"/>
                            </a:rPr>
                            <m:t>0.0260</m:t>
                          </m:r>
                        </m:num>
                        <m:den>
                          <m:r>
                            <a:rPr lang="en-GB" sz="2400" b="0" i="1" smtClean="0">
                              <a:latin typeface="Cambria Math" panose="02040503050406030204" pitchFamily="18" charset="0"/>
                            </a:rPr>
                            <m:t>0.0582</m:t>
                          </m:r>
                        </m:den>
                      </m:f>
                      <m:r>
                        <a:rPr lang="en-GB" sz="2400" b="0" i="1" smtClean="0">
                          <a:latin typeface="Cambria Math" panose="02040503050406030204" pitchFamily="18" charset="0"/>
                        </a:rPr>
                        <m:t>=0.447</m:t>
                      </m:r>
                    </m:oMath>
                  </m:oMathPara>
                </a14:m>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4" name="TextBox 3">
                <a:extLst>
                  <a:ext uri="{FF2B5EF4-FFF2-40B4-BE49-F238E27FC236}">
                    <a16:creationId xmlns:a16="http://schemas.microsoft.com/office/drawing/2014/main" id="{3D310105-2AA2-5F58-B6CC-BD5713839F86}"/>
                  </a:ext>
                </a:extLst>
              </p:cNvPr>
              <p:cNvSpPr txBox="1">
                <a:spLocks noRot="1" noChangeAspect="1" noMove="1" noResize="1" noEditPoints="1" noAdjustHandles="1" noChangeArrowheads="1" noChangeShapeType="1" noTextEdit="1"/>
              </p:cNvSpPr>
              <p:nvPr/>
            </p:nvSpPr>
            <p:spPr>
              <a:xfrm>
                <a:off x="4830156" y="1222753"/>
                <a:ext cx="7043305" cy="2478114"/>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D8C87AA5-94EB-DC37-5C62-902DF7EC6049}"/>
                  </a:ext>
                </a:extLst>
              </p:cNvPr>
              <p:cNvSpPr txBox="1"/>
              <p:nvPr/>
            </p:nvSpPr>
            <p:spPr>
              <a:xfrm>
                <a:off x="4830156" y="2200200"/>
                <a:ext cx="7043305" cy="3001334"/>
              </a:xfrm>
              <a:prstGeom prst="rect">
                <a:avLst/>
              </a:prstGeom>
              <a:noFill/>
            </p:spPr>
            <p:txBody>
              <a:bodyPr wrap="square" rtlCol="0">
                <a:spAutoFit/>
              </a:bodyPr>
              <a:lstStyle/>
              <a:p>
                <a:pPr>
                  <a:spcBef>
                    <a:spcPts val="1200"/>
                  </a:spcBef>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𝑜𝑑𝑑𝑠</m:t>
                              </m:r>
                            </m:e>
                            <m:sub>
                              <m:r>
                                <a:rPr lang="en-GB" sz="2400" b="0" i="1" smtClean="0">
                                  <a:latin typeface="Cambria Math" panose="02040503050406030204" pitchFamily="18" charset="0"/>
                                </a:rPr>
                                <m:t>𝑗</m:t>
                              </m:r>
                              <m:r>
                                <a:rPr lang="en-GB" sz="2400" b="0" i="1" smtClean="0">
                                  <a:latin typeface="Cambria Math" panose="02040503050406030204" pitchFamily="18" charset="0"/>
                                </a:rPr>
                                <m:t>=12, </m:t>
                              </m:r>
                              <m:r>
                                <a:rPr lang="en-GB" sz="2400" b="0" i="1" smtClean="0">
                                  <a:latin typeface="Cambria Math" panose="02040503050406030204" pitchFamily="18" charset="0"/>
                                </a:rPr>
                                <m:t>𝑝𝑡</m:t>
                              </m:r>
                              <m:r>
                                <a:rPr lang="en-GB" sz="2400" b="0" i="1" smtClean="0">
                                  <a:latin typeface="Cambria Math" panose="02040503050406030204" pitchFamily="18" charset="0"/>
                                </a:rPr>
                                <m:t>=0</m:t>
                              </m:r>
                            </m:sub>
                          </m:sSub>
                        </m:num>
                        <m:den>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𝑜𝑑𝑑𝑠</m:t>
                              </m:r>
                            </m:e>
                            <m:sub>
                              <m:r>
                                <a:rPr lang="en-GB" sz="2400" b="0" i="1" smtClean="0">
                                  <a:latin typeface="Cambria Math" panose="02040503050406030204" pitchFamily="18" charset="0"/>
                                </a:rPr>
                                <m:t>𝑗</m:t>
                              </m:r>
                              <m:r>
                                <a:rPr lang="en-GB" sz="2400" b="0" i="1" smtClean="0">
                                  <a:latin typeface="Cambria Math" panose="02040503050406030204" pitchFamily="18" charset="0"/>
                                </a:rPr>
                                <m:t>=12, </m:t>
                              </m:r>
                              <m:r>
                                <a:rPr lang="en-GB" sz="2400" b="0" i="1" smtClean="0">
                                  <a:latin typeface="Cambria Math" panose="02040503050406030204" pitchFamily="18" charset="0"/>
                                </a:rPr>
                                <m:t>𝑝𝑡</m:t>
                              </m:r>
                              <m:r>
                                <a:rPr lang="en-GB" sz="2400" b="0" i="1" smtClean="0">
                                  <a:latin typeface="Cambria Math" panose="02040503050406030204" pitchFamily="18" charset="0"/>
                                </a:rPr>
                                <m:t>=1</m:t>
                              </m:r>
                            </m:sub>
                          </m:sSub>
                        </m:den>
                      </m:f>
                      <m:r>
                        <a:rPr lang="en-GB" sz="2400" b="0" i="1" smtClean="0">
                          <a:latin typeface="Cambria Math" panose="02040503050406030204" pitchFamily="18" charset="0"/>
                        </a:rPr>
                        <m:t>=</m:t>
                      </m:r>
                      <m:f>
                        <m:fPr>
                          <m:ctrlPr>
                            <a:rPr lang="en-GB" sz="2400" i="1">
                              <a:latin typeface="Cambria Math" panose="02040503050406030204" pitchFamily="18" charset="0"/>
                            </a:rPr>
                          </m:ctrlPr>
                        </m:fPr>
                        <m:num>
                          <m:r>
                            <a:rPr lang="en-GB" sz="2400" b="0" i="1" smtClean="0">
                              <a:latin typeface="Cambria Math" panose="02040503050406030204" pitchFamily="18" charset="0"/>
                            </a:rPr>
                            <m:t>0.2338</m:t>
                          </m:r>
                        </m:num>
                        <m:den>
                          <m:r>
                            <a:rPr lang="en-GB" sz="2400" b="0" i="1" smtClean="0">
                              <a:latin typeface="Cambria Math" panose="02040503050406030204" pitchFamily="18" charset="0"/>
                            </a:rPr>
                            <m:t>0.5225</m:t>
                          </m:r>
                        </m:den>
                      </m:f>
                      <m:r>
                        <a:rPr lang="en-GB" sz="2400" b="0" i="1" smtClean="0">
                          <a:latin typeface="Cambria Math" panose="02040503050406030204" pitchFamily="18" charset="0"/>
                        </a:rPr>
                        <m:t>=0.447</m:t>
                      </m:r>
                    </m:oMath>
                  </m:oMathPara>
                </a14:m>
                <a:endParaRPr lang="en-GB" sz="2400" b="0" dirty="0"/>
              </a:p>
              <a:p>
                <a:pPr>
                  <a:spcBef>
                    <a:spcPts val="1200"/>
                  </a:spcBef>
                </a:pPr>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30" name="TextBox 29">
                <a:extLst>
                  <a:ext uri="{FF2B5EF4-FFF2-40B4-BE49-F238E27FC236}">
                    <a16:creationId xmlns:a16="http://schemas.microsoft.com/office/drawing/2014/main" id="{D8C87AA5-94EB-DC37-5C62-902DF7EC6049}"/>
                  </a:ext>
                </a:extLst>
              </p:cNvPr>
              <p:cNvSpPr txBox="1">
                <a:spLocks noRot="1" noChangeAspect="1" noMove="1" noResize="1" noEditPoints="1" noAdjustHandles="1" noChangeArrowheads="1" noChangeShapeType="1" noTextEdit="1"/>
              </p:cNvSpPr>
              <p:nvPr/>
            </p:nvSpPr>
            <p:spPr>
              <a:xfrm>
                <a:off x="4830156" y="2200200"/>
                <a:ext cx="7043305" cy="300133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2FF53683-F9AB-6C23-CFB7-C34F8CAC0775}"/>
                  </a:ext>
                </a:extLst>
              </p:cNvPr>
              <p:cNvSpPr txBox="1"/>
              <p:nvPr/>
            </p:nvSpPr>
            <p:spPr>
              <a:xfrm>
                <a:off x="4720117" y="3429000"/>
                <a:ext cx="7043305" cy="2584297"/>
              </a:xfrm>
              <a:prstGeom prst="rect">
                <a:avLst/>
              </a:prstGeom>
              <a:noFill/>
            </p:spPr>
            <p:txBody>
              <a:bodyPr wrap="square" rtlCol="0">
                <a:spAutoFit/>
              </a:bodyPr>
              <a:lstStyle/>
              <a:p>
                <a:pPr>
                  <a:spcBef>
                    <a:spcPts val="1200"/>
                  </a:spcBef>
                </a:pPr>
                <a14:m>
                  <m:oMathPara xmlns:m="http://schemas.openxmlformats.org/officeDocument/2006/math">
                    <m:oMathParaPr>
                      <m:jc m:val="centerGroup"/>
                    </m:oMathParaPr>
                    <m:oMath xmlns:m="http://schemas.openxmlformats.org/officeDocument/2006/math">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𝑜𝑑𝑑𝑠</m:t>
                          </m:r>
                        </m:e>
                        <m:sub>
                          <m:r>
                            <a:rPr lang="en-GB" sz="2400" b="0" i="1" smtClean="0">
                              <a:latin typeface="Cambria Math" panose="02040503050406030204" pitchFamily="18" charset="0"/>
                            </a:rPr>
                            <m:t>𝑗</m:t>
                          </m:r>
                          <m:r>
                            <a:rPr lang="en-GB" sz="2400" b="0" i="1" smtClean="0">
                              <a:latin typeface="Cambria Math" panose="02040503050406030204" pitchFamily="18" charset="0"/>
                            </a:rPr>
                            <m:t>,</m:t>
                          </m:r>
                          <m:r>
                            <a:rPr lang="en-GB" sz="2400" b="0" i="1" smtClean="0">
                              <a:latin typeface="Cambria Math" panose="02040503050406030204" pitchFamily="18" charset="0"/>
                            </a:rPr>
                            <m:t>𝑝𝑡</m:t>
                          </m:r>
                          <m:r>
                            <a:rPr lang="en-GB" sz="2400" b="0" i="1" smtClean="0">
                              <a:latin typeface="Cambria Math" panose="02040503050406030204" pitchFamily="18" charset="0"/>
                            </a:rPr>
                            <m:t>=1</m:t>
                          </m:r>
                        </m:sub>
                      </m:sSub>
                      <m:r>
                        <a:rPr lang="en-GB" sz="2400" b="0" i="1" smtClean="0">
                          <a:latin typeface="Cambria Math" panose="02040503050406030204" pitchFamily="18" charset="0"/>
                        </a:rPr>
                        <m:t>=0.447 (</m:t>
                      </m:r>
                      <m:sSub>
                        <m:sSubPr>
                          <m:ctrlPr>
                            <a:rPr lang="en-GB" sz="2400" i="1">
                              <a:latin typeface="Cambria Math" panose="02040503050406030204" pitchFamily="18" charset="0"/>
                            </a:rPr>
                          </m:ctrlPr>
                        </m:sSubPr>
                        <m:e>
                          <m:r>
                            <a:rPr lang="en-GB" sz="2400" i="1">
                              <a:latin typeface="Cambria Math" panose="02040503050406030204" pitchFamily="18" charset="0"/>
                            </a:rPr>
                            <m:t>𝑜𝑑𝑑𝑠</m:t>
                          </m:r>
                        </m:e>
                        <m:sub>
                          <m:r>
                            <a:rPr lang="en-GB" sz="2400" i="1">
                              <a:latin typeface="Cambria Math" panose="02040503050406030204" pitchFamily="18" charset="0"/>
                            </a:rPr>
                            <m:t>𝑗</m:t>
                          </m:r>
                          <m:r>
                            <a:rPr lang="en-GB" sz="2400" i="1">
                              <a:latin typeface="Cambria Math" panose="02040503050406030204" pitchFamily="18" charset="0"/>
                            </a:rPr>
                            <m:t>,</m:t>
                          </m:r>
                          <m:r>
                            <a:rPr lang="en-GB" sz="2400" i="1">
                              <a:latin typeface="Cambria Math" panose="02040503050406030204" pitchFamily="18" charset="0"/>
                            </a:rPr>
                            <m:t>𝑝𝑡</m:t>
                          </m:r>
                          <m:r>
                            <a:rPr lang="en-GB" sz="2400" i="1">
                              <a:latin typeface="Cambria Math" panose="02040503050406030204" pitchFamily="18" charset="0"/>
                            </a:rPr>
                            <m:t>=0</m:t>
                          </m:r>
                        </m:sub>
                      </m:sSub>
                      <m:r>
                        <a:rPr lang="en-GB" sz="2400" b="0" i="1" smtClean="0">
                          <a:latin typeface="Cambria Math" panose="02040503050406030204" pitchFamily="18" charset="0"/>
                        </a:rPr>
                        <m:t>)</m:t>
                      </m:r>
                    </m:oMath>
                  </m:oMathPara>
                </a14:m>
                <a:endParaRPr lang="en-GB" sz="2400" b="0" dirty="0"/>
              </a:p>
              <a:p>
                <a:pPr>
                  <a:spcBef>
                    <a:spcPts val="1200"/>
                  </a:spcBef>
                </a:pPr>
                <a:endParaRPr lang="en-GB" sz="2400" dirty="0"/>
              </a:p>
              <a:p>
                <a:pPr>
                  <a:spcBef>
                    <a:spcPts val="1200"/>
                  </a:spcBef>
                </a:pPr>
                <a:endParaRPr lang="en-GB" sz="2400" b="0" dirty="0"/>
              </a:p>
              <a:p>
                <a:pPr>
                  <a:spcBef>
                    <a:spcPts val="1200"/>
                  </a:spcBef>
                </a:pPr>
                <a:endParaRPr lang="en-GB" sz="2400" b="0" dirty="0"/>
              </a:p>
              <a:p>
                <a:pPr>
                  <a:spcBef>
                    <a:spcPts val="1200"/>
                  </a:spcBef>
                </a:pPr>
                <a:endParaRPr lang="en-GB" sz="2400" dirty="0"/>
              </a:p>
            </p:txBody>
          </p:sp>
        </mc:Choice>
        <mc:Fallback xmlns="">
          <p:sp>
            <p:nvSpPr>
              <p:cNvPr id="32" name="TextBox 31">
                <a:extLst>
                  <a:ext uri="{FF2B5EF4-FFF2-40B4-BE49-F238E27FC236}">
                    <a16:creationId xmlns:a16="http://schemas.microsoft.com/office/drawing/2014/main" id="{2FF53683-F9AB-6C23-CFB7-C34F8CAC0775}"/>
                  </a:ext>
                </a:extLst>
              </p:cNvPr>
              <p:cNvSpPr txBox="1">
                <a:spLocks noRot="1" noChangeAspect="1" noMove="1" noResize="1" noEditPoints="1" noAdjustHandles="1" noChangeArrowheads="1" noChangeShapeType="1" noTextEdit="1"/>
              </p:cNvSpPr>
              <p:nvPr/>
            </p:nvSpPr>
            <p:spPr>
              <a:xfrm>
                <a:off x="4720117" y="3429000"/>
                <a:ext cx="7043305" cy="2584297"/>
              </a:xfrm>
              <a:prstGeom prst="rect">
                <a:avLst/>
              </a:prstGeom>
              <a:blipFill>
                <a:blip r:embed="rId5"/>
                <a:stretch>
                  <a:fillRect/>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5A6A25A7-2552-1933-1171-D1AFFE552FD9}"/>
              </a:ext>
            </a:extLst>
          </p:cNvPr>
          <p:cNvPicPr>
            <a:picLocks noChangeAspect="1"/>
          </p:cNvPicPr>
          <p:nvPr/>
        </p:nvPicPr>
        <p:blipFill>
          <a:blip r:embed="rId6"/>
          <a:stretch>
            <a:fillRect/>
          </a:stretch>
        </p:blipFill>
        <p:spPr>
          <a:xfrm>
            <a:off x="143065" y="1101749"/>
            <a:ext cx="3548063" cy="1871663"/>
          </a:xfrm>
          <a:prstGeom prst="rect">
            <a:avLst/>
          </a:prstGeom>
        </p:spPr>
      </p:pic>
      <p:sp>
        <p:nvSpPr>
          <p:cNvPr id="6" name="AutoShape 2">
            <a:extLst>
              <a:ext uri="{FF2B5EF4-FFF2-40B4-BE49-F238E27FC236}">
                <a16:creationId xmlns:a16="http://schemas.microsoft.com/office/drawing/2014/main" id="{E275A698-CE5A-676D-4DFF-01363663B38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EDC58782-9462-7BB4-EEFC-F251F6E445B1}"/>
              </a:ext>
            </a:extLst>
          </p:cNvPr>
          <p:cNvPicPr>
            <a:picLocks noChangeAspect="1"/>
          </p:cNvPicPr>
          <p:nvPr/>
        </p:nvPicPr>
        <p:blipFill>
          <a:blip r:embed="rId7"/>
          <a:stretch>
            <a:fillRect/>
          </a:stretch>
        </p:blipFill>
        <p:spPr>
          <a:xfrm>
            <a:off x="201662" y="3429000"/>
            <a:ext cx="4986137" cy="3099816"/>
          </a:xfrm>
          <a:prstGeom prst="rect">
            <a:avLst/>
          </a:prstGeom>
        </p:spPr>
      </p:pic>
      <p:pic>
        <p:nvPicPr>
          <p:cNvPr id="8" name="Picture 7">
            <a:extLst>
              <a:ext uri="{FF2B5EF4-FFF2-40B4-BE49-F238E27FC236}">
                <a16:creationId xmlns:a16="http://schemas.microsoft.com/office/drawing/2014/main" id="{7D7198B2-4A22-8722-C714-C7CCB6E2267E}"/>
              </a:ext>
            </a:extLst>
          </p:cNvPr>
          <p:cNvPicPr>
            <a:picLocks noChangeAspect="1"/>
          </p:cNvPicPr>
          <p:nvPr/>
        </p:nvPicPr>
        <p:blipFill>
          <a:blip r:embed="rId8"/>
          <a:stretch>
            <a:fillRect/>
          </a:stretch>
        </p:blipFill>
        <p:spPr>
          <a:xfrm>
            <a:off x="7585335" y="4678314"/>
            <a:ext cx="3796088" cy="2002500"/>
          </a:xfrm>
          <a:prstGeom prst="rect">
            <a:avLst/>
          </a:prstGeom>
        </p:spPr>
      </p:pic>
    </p:spTree>
    <p:extLst>
      <p:ext uri="{BB962C8B-B14F-4D97-AF65-F5344CB8AC3E}">
        <p14:creationId xmlns:p14="http://schemas.microsoft.com/office/powerpoint/2010/main" val="399611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B193B-1281-90CB-8C9B-382FE0C55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E576CA-47AC-0DED-68DF-391883D85155}"/>
              </a:ext>
            </a:extLst>
          </p:cNvPr>
          <p:cNvSpPr>
            <a:spLocks noGrp="1"/>
          </p:cNvSpPr>
          <p:nvPr>
            <p:ph type="title"/>
          </p:nvPr>
        </p:nvSpPr>
        <p:spPr>
          <a:xfrm>
            <a:off x="0" y="79216"/>
            <a:ext cx="12192000" cy="948691"/>
          </a:xfrm>
          <a:solidFill>
            <a:srgbClr val="C00000"/>
          </a:solidFill>
        </p:spPr>
        <p:txBody>
          <a:bodyPr>
            <a:normAutofit/>
          </a:bodyPr>
          <a:lstStyle/>
          <a:p>
            <a:r>
              <a:rPr lang="en-GB">
                <a:solidFill>
                  <a:schemeClr val="bg1"/>
                </a:solidFill>
              </a:rPr>
              <a:t>	Representing the model in different scales</a:t>
            </a:r>
            <a:endParaRPr lang="en-GB" dirty="0">
              <a:solidFill>
                <a:schemeClr val="bg1"/>
              </a:solidFill>
            </a:endParaRPr>
          </a:p>
        </p:txBody>
      </p:sp>
      <p:pic>
        <p:nvPicPr>
          <p:cNvPr id="4" name="Picture 3">
            <a:extLst>
              <a:ext uri="{FF2B5EF4-FFF2-40B4-BE49-F238E27FC236}">
                <a16:creationId xmlns:a16="http://schemas.microsoft.com/office/drawing/2014/main" id="{85DA1664-4353-601E-1FD3-894045806083}"/>
              </a:ext>
            </a:extLst>
          </p:cNvPr>
          <p:cNvPicPr>
            <a:picLocks noChangeAspect="1"/>
          </p:cNvPicPr>
          <p:nvPr/>
        </p:nvPicPr>
        <p:blipFill>
          <a:blip r:embed="rId3"/>
          <a:stretch>
            <a:fillRect/>
          </a:stretch>
        </p:blipFill>
        <p:spPr>
          <a:xfrm>
            <a:off x="1093222" y="1537361"/>
            <a:ext cx="9560924" cy="5043547"/>
          </a:xfrm>
          <a:prstGeom prst="rect">
            <a:avLst/>
          </a:prstGeom>
        </p:spPr>
      </p:pic>
    </p:spTree>
    <p:extLst>
      <p:ext uri="{BB962C8B-B14F-4D97-AF65-F5344CB8AC3E}">
        <p14:creationId xmlns:p14="http://schemas.microsoft.com/office/powerpoint/2010/main" val="370005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9D8B8-9A89-4343-A126-65DCC094ED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5B0B2D-B0A7-20F9-463B-484CFBC6551C}"/>
              </a:ext>
            </a:extLst>
          </p:cNvPr>
          <p:cNvSpPr>
            <a:spLocks noGrp="1"/>
          </p:cNvSpPr>
          <p:nvPr>
            <p:ph type="title"/>
          </p:nvPr>
        </p:nvSpPr>
        <p:spPr>
          <a:xfrm>
            <a:off x="0" y="79216"/>
            <a:ext cx="12192000" cy="948691"/>
          </a:xfrm>
          <a:solidFill>
            <a:srgbClr val="C00000"/>
          </a:solidFill>
        </p:spPr>
        <p:txBody>
          <a:bodyPr>
            <a:normAutofit/>
          </a:bodyPr>
          <a:lstStyle/>
          <a:p>
            <a:r>
              <a:rPr lang="en-GB">
                <a:solidFill>
                  <a:schemeClr val="bg1"/>
                </a:solidFill>
              </a:rPr>
              <a:t>	Representing the model in different scales</a:t>
            </a:r>
            <a:endParaRPr lang="en-GB" dirty="0">
              <a:solidFill>
                <a:schemeClr val="bg1"/>
              </a:solidFill>
            </a:endParaRPr>
          </a:p>
        </p:txBody>
      </p: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3C5BC880-9902-C8DE-8D1E-53DA54772409}"/>
                  </a:ext>
                </a:extLst>
              </p:cNvPr>
              <p:cNvSpPr txBox="1"/>
              <p:nvPr/>
            </p:nvSpPr>
            <p:spPr>
              <a:xfrm>
                <a:off x="473529" y="5615230"/>
                <a:ext cx="8657408" cy="411395"/>
              </a:xfrm>
              <a:prstGeom prst="rect">
                <a:avLst/>
              </a:prstGeom>
              <a:noFill/>
            </p:spPr>
            <p:txBody>
              <a:bodyPr wrap="square">
                <a:spAutoFit/>
              </a:bodyPr>
              <a:lstStyle/>
              <a:p>
                <a:pPr>
                  <a:spcBef>
                    <a:spcPts val="1200"/>
                  </a:spcBef>
                </a:pPr>
                <a14:m>
                  <m:oMathPara xmlns:m="http://schemas.openxmlformats.org/officeDocument/2006/math">
                    <m:oMathParaPr>
                      <m:jc m:val="left"/>
                    </m:oMathParaPr>
                    <m:oMath xmlns:m="http://schemas.openxmlformats.org/officeDocument/2006/math">
                      <m:r>
                        <a:rPr lang="en-GB" sz="1800" i="1">
                          <a:latin typeface="Cambria Math" panose="02040503050406030204" pitchFamily="18" charset="0"/>
                        </a:rPr>
                        <m:t>𝑙𝑜𝑔𝑖𝑡</m:t>
                      </m:r>
                      <m:r>
                        <a:rPr lang="en-GB" sz="1800" i="1">
                          <a:latin typeface="Cambria Math" panose="02040503050406030204" pitchFamily="18" charset="0"/>
                        </a:rPr>
                        <m:t> </m:t>
                      </m:r>
                      <m:r>
                        <a:rPr lang="en-GB" sz="1800" i="1">
                          <a:latin typeface="Cambria Math" panose="02040503050406030204" pitchFamily="18" charset="0"/>
                        </a:rPr>
                        <m:t>h</m:t>
                      </m:r>
                      <m:d>
                        <m:dPr>
                          <m:ctrlPr>
                            <a:rPr lang="en-GB" sz="1800" i="1">
                              <a:latin typeface="Cambria Math" panose="02040503050406030204" pitchFamily="18" charset="0"/>
                            </a:rPr>
                          </m:ctrlPr>
                        </m:dPr>
                        <m:e>
                          <m:sSub>
                            <m:sSubPr>
                              <m:ctrlPr>
                                <a:rPr lang="en-GB" sz="1800" i="1">
                                  <a:latin typeface="Cambria Math" panose="02040503050406030204" pitchFamily="18" charset="0"/>
                                </a:rPr>
                              </m:ctrlPr>
                            </m:sSubPr>
                            <m:e>
                              <m:r>
                                <a:rPr lang="en-GB" sz="1800" i="1">
                                  <a:latin typeface="Cambria Math" panose="02040503050406030204" pitchFamily="18" charset="0"/>
                                </a:rPr>
                                <m:t>𝑡</m:t>
                              </m:r>
                            </m:e>
                            <m:sub>
                              <m:r>
                                <a:rPr lang="en-GB" sz="1800" i="1">
                                  <a:latin typeface="Cambria Math" panose="02040503050406030204" pitchFamily="18" charset="0"/>
                                </a:rPr>
                                <m:t>𝑖𝑗</m:t>
                              </m:r>
                            </m:sub>
                          </m:sSub>
                        </m:e>
                      </m:d>
                      <m:r>
                        <a:rPr lang="en-GB" sz="1800" i="1">
                          <a:latin typeface="Cambria Math" panose="02040503050406030204" pitchFamily="18" charset="0"/>
                        </a:rPr>
                        <m:t>=</m:t>
                      </m:r>
                      <m:d>
                        <m:dPr>
                          <m:ctrlPr>
                            <a:rPr lang="en-GB" sz="1800" i="1">
                              <a:latin typeface="Cambria Math" panose="02040503050406030204" pitchFamily="18" charset="0"/>
                            </a:rPr>
                          </m:ctrlPr>
                        </m:dPr>
                        <m:e>
                          <m:r>
                            <a:rPr lang="en-GB" sz="1800" i="1">
                              <a:latin typeface="Cambria Math" panose="02040503050406030204" pitchFamily="18" charset="0"/>
                            </a:rPr>
                            <m:t> </m:t>
                          </m:r>
                          <m:sSub>
                            <m:sSubPr>
                              <m:ctrlPr>
                                <a:rPr lang="en-GB" sz="1800" i="1">
                                  <a:latin typeface="Cambria Math" panose="02040503050406030204" pitchFamily="18" charset="0"/>
                                </a:rPr>
                              </m:ctrlPr>
                            </m:sSubPr>
                            <m:e>
                              <m:r>
                                <a:rPr lang="en-GB" sz="1800" i="1">
                                  <a:latin typeface="Cambria Math" panose="02040503050406030204" pitchFamily="18" charset="0"/>
                                  <a:ea typeface="Cambria Math" panose="02040503050406030204" pitchFamily="18" charset="0"/>
                                </a:rPr>
                                <m:t>𝛼</m:t>
                              </m:r>
                            </m:e>
                            <m:sub>
                              <m:r>
                                <a:rPr lang="en-GB" sz="1800" i="1">
                                  <a:latin typeface="Cambria Math" panose="02040503050406030204" pitchFamily="18" charset="0"/>
                                </a:rPr>
                                <m:t>7</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𝑃</m:t>
                              </m:r>
                            </m:e>
                            <m:sub>
                              <m:r>
                                <a:rPr lang="en-GB" sz="1800" i="1">
                                  <a:latin typeface="Cambria Math" panose="02040503050406030204" pitchFamily="18" charset="0"/>
                                </a:rPr>
                                <m:t>7</m:t>
                              </m:r>
                              <m:r>
                                <a:rPr lang="en-GB" sz="1800" i="1">
                                  <a:latin typeface="Cambria Math" panose="02040503050406030204" pitchFamily="18" charset="0"/>
                                </a:rPr>
                                <m:t>𝑖</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ea typeface="Cambria Math" panose="02040503050406030204" pitchFamily="18" charset="0"/>
                                </a:rPr>
                                <m:t>𝛼</m:t>
                              </m:r>
                            </m:e>
                            <m:sub>
                              <m:r>
                                <a:rPr lang="en-GB" sz="1800" i="1">
                                  <a:latin typeface="Cambria Math" panose="02040503050406030204" pitchFamily="18" charset="0"/>
                                  <a:ea typeface="Cambria Math" panose="02040503050406030204" pitchFamily="18" charset="0"/>
                                </a:rPr>
                                <m:t>8</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𝑃</m:t>
                              </m:r>
                            </m:e>
                            <m:sub>
                              <m:r>
                                <a:rPr lang="en-GB" sz="1800" i="1">
                                  <a:latin typeface="Cambria Math" panose="02040503050406030204" pitchFamily="18" charset="0"/>
                                </a:rPr>
                                <m:t>8</m:t>
                              </m:r>
                              <m:r>
                                <a:rPr lang="en-GB" sz="1800" i="1">
                                  <a:latin typeface="Cambria Math" panose="02040503050406030204" pitchFamily="18" charset="0"/>
                                </a:rPr>
                                <m:t>𝑖</m:t>
                              </m:r>
                            </m:sub>
                          </m:sSub>
                          <m:r>
                            <a:rPr lang="en-GB" sz="1800" i="1">
                              <a:latin typeface="Cambria Math" panose="02040503050406030204" pitchFamily="18" charset="0"/>
                            </a:rPr>
                            <m:t>+ …+</m:t>
                          </m:r>
                          <m:sSub>
                            <m:sSubPr>
                              <m:ctrlPr>
                                <a:rPr lang="en-GB" sz="1800" i="1">
                                  <a:latin typeface="Cambria Math" panose="02040503050406030204" pitchFamily="18" charset="0"/>
                                </a:rPr>
                              </m:ctrlPr>
                            </m:sSubPr>
                            <m:e>
                              <m:r>
                                <a:rPr lang="en-GB" sz="1800" i="1">
                                  <a:latin typeface="Cambria Math" panose="02040503050406030204" pitchFamily="18" charset="0"/>
                                  <a:ea typeface="Cambria Math" panose="02040503050406030204" pitchFamily="18" charset="0"/>
                                </a:rPr>
                                <m:t>𝛼</m:t>
                              </m:r>
                            </m:e>
                            <m:sub>
                              <m:r>
                                <a:rPr lang="en-GB" sz="1800" i="1">
                                  <a:latin typeface="Cambria Math" panose="02040503050406030204" pitchFamily="18" charset="0"/>
                                </a:rPr>
                                <m:t>12</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𝑃</m:t>
                              </m:r>
                            </m:e>
                            <m:sub>
                              <m:r>
                                <a:rPr lang="en-GB" sz="1800" i="1">
                                  <a:latin typeface="Cambria Math" panose="02040503050406030204" pitchFamily="18" charset="0"/>
                                </a:rPr>
                                <m:t>12</m:t>
                              </m:r>
                              <m:r>
                                <a:rPr lang="en-GB" sz="1800" i="1">
                                  <a:latin typeface="Cambria Math" panose="02040503050406030204" pitchFamily="18" charset="0"/>
                                </a:rPr>
                                <m:t>𝑖</m:t>
                              </m:r>
                            </m:sub>
                          </m:sSub>
                        </m:e>
                      </m:d>
                      <m:r>
                        <a:rPr lang="en-GB" sz="1800" b="0" i="0" smtClean="0">
                          <a:latin typeface="Cambria Math" panose="02040503050406030204" pitchFamily="18" charset="0"/>
                        </a:rPr>
                        <m:t> +</m:t>
                      </m:r>
                      <m:r>
                        <a:rPr lang="en-GB" sz="1800" i="1">
                          <a:latin typeface="Cambria Math" panose="02040503050406030204" pitchFamily="18" charset="0"/>
                        </a:rPr>
                        <m:t> </m:t>
                      </m:r>
                      <m:d>
                        <m:dPr>
                          <m:ctrlPr>
                            <a:rPr lang="en-GB" sz="1800" i="1">
                              <a:latin typeface="Cambria Math" panose="02040503050406030204" pitchFamily="18" charset="0"/>
                            </a:rPr>
                          </m:ctrlPr>
                        </m:dPr>
                        <m:e>
                          <m:r>
                            <a:rPr lang="en-GB" sz="1800" i="1">
                              <a:latin typeface="Cambria Math" panose="02040503050406030204" pitchFamily="18" charset="0"/>
                            </a:rPr>
                            <m:t> </m:t>
                          </m:r>
                          <m:sSub>
                            <m:sSubPr>
                              <m:ctrlPr>
                                <a:rPr lang="en-GB" sz="1800" i="1">
                                  <a:latin typeface="Cambria Math" panose="02040503050406030204" pitchFamily="18" charset="0"/>
                                </a:rPr>
                              </m:ctrlPr>
                            </m:sSubPr>
                            <m:e>
                              <m:r>
                                <a:rPr lang="en-GB" sz="1800" i="1">
                                  <a:latin typeface="Cambria Math" panose="02040503050406030204" pitchFamily="18" charset="0"/>
                                  <a:ea typeface="Cambria Math" panose="02040503050406030204" pitchFamily="18" charset="0"/>
                                </a:rPr>
                                <m:t>𝛽</m:t>
                              </m:r>
                            </m:e>
                            <m:sub>
                              <m:r>
                                <a:rPr lang="en-GB" sz="1800" i="1">
                                  <a:latin typeface="Cambria Math" panose="02040503050406030204" pitchFamily="18" charset="0"/>
                                  <a:ea typeface="Cambria Math" panose="02040503050406030204" pitchFamily="18" charset="0"/>
                                </a:rPr>
                                <m:t>𝑃𝑇</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𝑃𝑇</m:t>
                              </m:r>
                            </m:e>
                            <m:sub>
                              <m:r>
                                <a:rPr lang="en-GB" sz="1800" i="1">
                                  <a:latin typeface="Cambria Math" panose="02040503050406030204" pitchFamily="18" charset="0"/>
                                </a:rPr>
                                <m:t>𝑖</m:t>
                              </m:r>
                            </m:sub>
                          </m:sSub>
                          <m:r>
                            <a:rPr lang="en-GB" sz="1800" i="1">
                              <a:latin typeface="Cambria Math" panose="02040503050406030204" pitchFamily="18" charset="0"/>
                            </a:rPr>
                            <m:t> </m:t>
                          </m:r>
                        </m:e>
                      </m:d>
                    </m:oMath>
                  </m:oMathPara>
                </a14:m>
                <a:endParaRPr lang="en-GB" sz="1800" b="0" dirty="0"/>
              </a:p>
            </p:txBody>
          </p:sp>
        </mc:Choice>
        <mc:Fallback xmlns="">
          <p:sp>
            <p:nvSpPr>
              <p:cNvPr id="39" name="TextBox 38">
                <a:extLst>
                  <a:ext uri="{FF2B5EF4-FFF2-40B4-BE49-F238E27FC236}">
                    <a16:creationId xmlns:a16="http://schemas.microsoft.com/office/drawing/2014/main" id="{3C5BC880-9902-C8DE-8D1E-53DA54772409}"/>
                  </a:ext>
                </a:extLst>
              </p:cNvPr>
              <p:cNvSpPr txBox="1">
                <a:spLocks noRot="1" noChangeAspect="1" noMove="1" noResize="1" noEditPoints="1" noAdjustHandles="1" noChangeArrowheads="1" noChangeShapeType="1" noTextEdit="1"/>
              </p:cNvSpPr>
              <p:nvPr/>
            </p:nvSpPr>
            <p:spPr>
              <a:xfrm>
                <a:off x="473529" y="5615230"/>
                <a:ext cx="8657408" cy="411395"/>
              </a:xfrm>
              <a:prstGeom prst="rect">
                <a:avLst/>
              </a:prstGeom>
              <a:blipFill>
                <a:blip r:embed="rId3"/>
                <a:stretch>
                  <a:fillRect l="-211" b="-7353"/>
                </a:stretch>
              </a:blipFill>
            </p:spPr>
            <p:txBody>
              <a:bodyPr/>
              <a:lstStyle/>
              <a:p>
                <a:r>
                  <a:rPr lang="en-GB">
                    <a:noFill/>
                  </a:rPr>
                  <a:t> </a:t>
                </a:r>
              </a:p>
            </p:txBody>
          </p:sp>
        </mc:Fallback>
      </mc:AlternateContent>
      <p:pic>
        <p:nvPicPr>
          <p:cNvPr id="3" name="Picture 2">
            <a:extLst>
              <a:ext uri="{FF2B5EF4-FFF2-40B4-BE49-F238E27FC236}">
                <a16:creationId xmlns:a16="http://schemas.microsoft.com/office/drawing/2014/main" id="{A847478E-2FF3-0763-408C-32C21717E6EB}"/>
              </a:ext>
            </a:extLst>
          </p:cNvPr>
          <p:cNvPicPr>
            <a:picLocks noChangeAspect="1"/>
          </p:cNvPicPr>
          <p:nvPr/>
        </p:nvPicPr>
        <p:blipFill>
          <a:blip r:embed="rId4"/>
          <a:stretch>
            <a:fillRect/>
          </a:stretch>
        </p:blipFill>
        <p:spPr>
          <a:xfrm>
            <a:off x="-40251" y="1232562"/>
            <a:ext cx="6136251" cy="3236976"/>
          </a:xfrm>
          <a:prstGeom prst="rect">
            <a:avLst/>
          </a:prstGeom>
        </p:spPr>
      </p:pic>
      <p:pic>
        <p:nvPicPr>
          <p:cNvPr id="4" name="Picture 3">
            <a:extLst>
              <a:ext uri="{FF2B5EF4-FFF2-40B4-BE49-F238E27FC236}">
                <a16:creationId xmlns:a16="http://schemas.microsoft.com/office/drawing/2014/main" id="{C48FFC4D-3038-5008-827C-EB6EA30DA1BC}"/>
              </a:ext>
            </a:extLst>
          </p:cNvPr>
          <p:cNvPicPr>
            <a:picLocks noChangeAspect="1"/>
          </p:cNvPicPr>
          <p:nvPr/>
        </p:nvPicPr>
        <p:blipFill>
          <a:blip r:embed="rId5"/>
          <a:stretch>
            <a:fillRect/>
          </a:stretch>
        </p:blipFill>
        <p:spPr>
          <a:xfrm>
            <a:off x="6055747" y="1232562"/>
            <a:ext cx="6136253" cy="3236976"/>
          </a:xfrm>
          <a:prstGeom prst="rect">
            <a:avLst/>
          </a:prstGeom>
        </p:spPr>
      </p:pic>
    </p:spTree>
    <p:extLst>
      <p:ext uri="{BB962C8B-B14F-4D97-AF65-F5344CB8AC3E}">
        <p14:creationId xmlns:p14="http://schemas.microsoft.com/office/powerpoint/2010/main" val="366377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5AB3F-F319-12C8-FA0C-E1DBA3D342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B84EE3-3FD5-F699-D12F-6DE82A2931CB}"/>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Summary</a:t>
            </a:r>
          </a:p>
        </p:txBody>
      </p:sp>
      <p:sp>
        <p:nvSpPr>
          <p:cNvPr id="3" name="TextBox 2">
            <a:extLst>
              <a:ext uri="{FF2B5EF4-FFF2-40B4-BE49-F238E27FC236}">
                <a16:creationId xmlns:a16="http://schemas.microsoft.com/office/drawing/2014/main" id="{61BD17AF-1318-45A6-74B3-3B24C66B57F4}"/>
              </a:ext>
            </a:extLst>
          </p:cNvPr>
          <p:cNvSpPr txBox="1"/>
          <p:nvPr/>
        </p:nvSpPr>
        <p:spPr>
          <a:xfrm>
            <a:off x="470264" y="1444844"/>
            <a:ext cx="7449370" cy="5632311"/>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Explore differences in time event using life tables and plots</a:t>
            </a:r>
          </a:p>
          <a:p>
            <a:pPr marL="285750" indent="-285750">
              <a:spcBef>
                <a:spcPts val="1200"/>
              </a:spcBef>
              <a:buFont typeface="Arial" panose="020B0604020202020204" pitchFamily="34" charset="0"/>
              <a:buChar char="•"/>
            </a:pPr>
            <a:r>
              <a:rPr lang="en-GB" sz="3200" dirty="0"/>
              <a:t>Modelling through the logit of hazard function</a:t>
            </a:r>
          </a:p>
          <a:p>
            <a:pPr marL="285750" indent="-285750">
              <a:spcBef>
                <a:spcPts val="1200"/>
              </a:spcBef>
              <a:buFont typeface="Arial" panose="020B0604020202020204" pitchFamily="34" charset="0"/>
              <a:buChar char="•"/>
            </a:pPr>
            <a:r>
              <a:rPr lang="en-GB" sz="3200" dirty="0"/>
              <a:t>Maximum Likelihood estimation through logistic regression</a:t>
            </a:r>
          </a:p>
          <a:p>
            <a:pPr marL="285750" indent="-285750">
              <a:spcBef>
                <a:spcPts val="1200"/>
              </a:spcBef>
              <a:buFont typeface="Arial" panose="020B0604020202020204" pitchFamily="34" charset="0"/>
              <a:buChar char="•"/>
            </a:pPr>
            <a:r>
              <a:rPr lang="en-GB" sz="3200" dirty="0"/>
              <a:t>Models have stringent assumption, which should be tested and can be relaxed.</a:t>
            </a:r>
          </a:p>
          <a:p>
            <a:pPr marL="285750" indent="-285750">
              <a:spcBef>
                <a:spcPts val="1200"/>
              </a:spcBef>
              <a:buFont typeface="Arial" panose="020B0604020202020204" pitchFamily="34" charset="0"/>
              <a:buChar char="•"/>
            </a:pPr>
            <a:endParaRPr lang="en-GB" sz="3200" dirty="0"/>
          </a:p>
        </p:txBody>
      </p:sp>
    </p:spTree>
    <p:extLst>
      <p:ext uri="{BB962C8B-B14F-4D97-AF65-F5344CB8AC3E}">
        <p14:creationId xmlns:p14="http://schemas.microsoft.com/office/powerpoint/2010/main" val="2761739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C9481-E593-E569-7EBC-321FC59995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94EC14-B040-2E23-7602-8BB5F382E32D}"/>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So far…</a:t>
            </a:r>
          </a:p>
        </p:txBody>
      </p:sp>
      <p:sp>
        <p:nvSpPr>
          <p:cNvPr id="3" name="TextBox 2">
            <a:extLst>
              <a:ext uri="{FF2B5EF4-FFF2-40B4-BE49-F238E27FC236}">
                <a16:creationId xmlns:a16="http://schemas.microsoft.com/office/drawing/2014/main" id="{5DD39757-039F-C799-A11A-1493C178481B}"/>
              </a:ext>
            </a:extLst>
          </p:cNvPr>
          <p:cNvSpPr txBox="1"/>
          <p:nvPr/>
        </p:nvSpPr>
        <p:spPr>
          <a:xfrm>
            <a:off x="143691" y="1027907"/>
            <a:ext cx="11802093" cy="5693866"/>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b="1" dirty="0"/>
              <a:t>Survival Analysis: </a:t>
            </a:r>
            <a:r>
              <a:rPr lang="en-GB" sz="3600" dirty="0"/>
              <a:t>statistical method to answer questions concerning </a:t>
            </a:r>
            <a:r>
              <a:rPr lang="en-GB" sz="3600" i="1" dirty="0">
                <a:solidFill>
                  <a:srgbClr val="C00000"/>
                </a:solidFill>
              </a:rPr>
              <a:t>whether</a:t>
            </a:r>
            <a:r>
              <a:rPr lang="en-GB" sz="3600" dirty="0"/>
              <a:t> and </a:t>
            </a:r>
            <a:r>
              <a:rPr lang="en-GB" sz="3600" i="1" dirty="0">
                <a:solidFill>
                  <a:srgbClr val="C00000"/>
                </a:solidFill>
              </a:rPr>
              <a:t>when</a:t>
            </a:r>
            <a:r>
              <a:rPr lang="en-GB" sz="3600" dirty="0"/>
              <a:t> an event takes place</a:t>
            </a:r>
          </a:p>
          <a:p>
            <a:pPr marL="742950" lvl="1" indent="-285750">
              <a:spcBef>
                <a:spcPts val="1200"/>
              </a:spcBef>
              <a:buFont typeface="Arial" panose="020B0604020202020204" pitchFamily="34" charset="0"/>
              <a:buChar char="•"/>
            </a:pPr>
            <a:r>
              <a:rPr lang="en-GB" sz="3600" dirty="0">
                <a:solidFill>
                  <a:srgbClr val="C00000"/>
                </a:solidFill>
              </a:rPr>
              <a:t>Life Tables </a:t>
            </a:r>
            <a:r>
              <a:rPr lang="en-GB" sz="3600" dirty="0"/>
              <a:t>summarise event occurrence over time</a:t>
            </a:r>
          </a:p>
          <a:p>
            <a:pPr marL="742950" lvl="1" indent="-285750">
              <a:spcBef>
                <a:spcPts val="1200"/>
              </a:spcBef>
              <a:buFont typeface="Arial" panose="020B0604020202020204" pitchFamily="34" charset="0"/>
              <a:buChar char="•"/>
            </a:pPr>
            <a:r>
              <a:rPr lang="en-GB" sz="3600" dirty="0">
                <a:solidFill>
                  <a:srgbClr val="C00000"/>
                </a:solidFill>
              </a:rPr>
              <a:t>Hazard function</a:t>
            </a:r>
            <a:r>
              <a:rPr lang="en-GB" sz="3600" dirty="0"/>
              <a:t>: conditional probability of individual experiencing the event in the interval, given they did not experience it before</a:t>
            </a:r>
          </a:p>
          <a:p>
            <a:pPr marL="742950" lvl="1" indent="-285750">
              <a:spcBef>
                <a:spcPts val="1200"/>
              </a:spcBef>
              <a:buFont typeface="Arial" panose="020B0604020202020204" pitchFamily="34" charset="0"/>
              <a:buChar char="•"/>
            </a:pPr>
            <a:r>
              <a:rPr lang="en-GB" sz="3600" dirty="0">
                <a:solidFill>
                  <a:srgbClr val="C00000"/>
                </a:solidFill>
              </a:rPr>
              <a:t>Survivor function</a:t>
            </a:r>
            <a:r>
              <a:rPr lang="en-GB" sz="3600" dirty="0"/>
              <a:t>: probability of surviving past a time interval for a randomly selected individual  </a:t>
            </a:r>
          </a:p>
        </p:txBody>
      </p:sp>
    </p:spTree>
    <p:extLst>
      <p:ext uri="{BB962C8B-B14F-4D97-AF65-F5344CB8AC3E}">
        <p14:creationId xmlns:p14="http://schemas.microsoft.com/office/powerpoint/2010/main" val="1322783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2DE1CC-6C8C-4027-9712-5F5758E9770C}"/>
              </a:ext>
            </a:extLst>
          </p:cNvPr>
          <p:cNvSpPr txBox="1"/>
          <p:nvPr/>
        </p:nvSpPr>
        <p:spPr>
          <a:xfrm>
            <a:off x="0" y="3597972"/>
            <a:ext cx="12192000" cy="461665"/>
          </a:xfrm>
          <a:prstGeom prst="rect">
            <a:avLst/>
          </a:prstGeom>
          <a:noFill/>
        </p:spPr>
        <p:txBody>
          <a:bodyPr wrap="square" rtlCol="0">
            <a:spAutoFit/>
          </a:bodyPr>
          <a:lstStyle/>
          <a:p>
            <a:pPr marL="0" marR="0" lvl="0" indent="0" algn="ctr" defTabSz="914446"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rPr>
              <a:t>www.ncrm.ac.uk</a:t>
            </a:r>
          </a:p>
        </p:txBody>
      </p:sp>
    </p:spTree>
    <p:extLst>
      <p:ext uri="{BB962C8B-B14F-4D97-AF65-F5344CB8AC3E}">
        <p14:creationId xmlns:p14="http://schemas.microsoft.com/office/powerpoint/2010/main" val="297920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DF7B-D700-FAC1-96F1-F0845361D8C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Outline</a:t>
            </a:r>
          </a:p>
        </p:txBody>
      </p:sp>
      <p:sp>
        <p:nvSpPr>
          <p:cNvPr id="3" name="TextBox 2">
            <a:extLst>
              <a:ext uri="{FF2B5EF4-FFF2-40B4-BE49-F238E27FC236}">
                <a16:creationId xmlns:a16="http://schemas.microsoft.com/office/drawing/2014/main" id="{016ACE44-3F3B-5103-D115-DA4E7B42DA00}"/>
              </a:ext>
            </a:extLst>
          </p:cNvPr>
          <p:cNvSpPr txBox="1"/>
          <p:nvPr/>
        </p:nvSpPr>
        <p:spPr>
          <a:xfrm>
            <a:off x="470264" y="1444844"/>
            <a:ext cx="7449370" cy="3508653"/>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Explore differences in time event occurrence associated with covariates / predictors</a:t>
            </a:r>
          </a:p>
          <a:p>
            <a:pPr marL="285750" indent="-285750">
              <a:spcBef>
                <a:spcPts val="1200"/>
              </a:spcBef>
              <a:buFont typeface="Arial" panose="020B0604020202020204" pitchFamily="34" charset="0"/>
              <a:buChar char="•"/>
            </a:pPr>
            <a:r>
              <a:rPr lang="en-GB" sz="3200" dirty="0"/>
              <a:t>Modelling  covariates effects </a:t>
            </a:r>
          </a:p>
          <a:p>
            <a:pPr marL="285750" indent="-285750">
              <a:spcBef>
                <a:spcPts val="1200"/>
              </a:spcBef>
              <a:buFont typeface="Arial" panose="020B0604020202020204" pitchFamily="34" charset="0"/>
              <a:buChar char="•"/>
            </a:pPr>
            <a:r>
              <a:rPr lang="en-GB" sz="3200" dirty="0"/>
              <a:t>The logit of hazard function</a:t>
            </a:r>
          </a:p>
          <a:p>
            <a:pPr marL="285750" indent="-285750">
              <a:spcBef>
                <a:spcPts val="1200"/>
              </a:spcBef>
              <a:buFont typeface="Arial" panose="020B0604020202020204" pitchFamily="34" charset="0"/>
              <a:buChar char="•"/>
            </a:pPr>
            <a:endParaRPr lang="en-GB" sz="3200" dirty="0"/>
          </a:p>
        </p:txBody>
      </p:sp>
    </p:spTree>
    <p:extLst>
      <p:ext uri="{BB962C8B-B14F-4D97-AF65-F5344CB8AC3E}">
        <p14:creationId xmlns:p14="http://schemas.microsoft.com/office/powerpoint/2010/main" val="399654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F25CEE-D1AE-410B-7A58-1C6F2767ED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36D572-01B9-A0B6-E440-9F1A3CFFC183}"/>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Include covariates</a:t>
            </a:r>
          </a:p>
        </p:txBody>
      </p:sp>
      <p:sp>
        <p:nvSpPr>
          <p:cNvPr id="3" name="TextBox 2">
            <a:extLst>
              <a:ext uri="{FF2B5EF4-FFF2-40B4-BE49-F238E27FC236}">
                <a16:creationId xmlns:a16="http://schemas.microsoft.com/office/drawing/2014/main" id="{51A042B1-EF88-DD73-9FD4-8EE7F5C5530D}"/>
              </a:ext>
            </a:extLst>
          </p:cNvPr>
          <p:cNvSpPr txBox="1"/>
          <p:nvPr/>
        </p:nvSpPr>
        <p:spPr>
          <a:xfrm>
            <a:off x="246215" y="1027907"/>
            <a:ext cx="11699569" cy="646331"/>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b="1" dirty="0"/>
              <a:t>pt &lt;- Parental Transitions (0 = never; 1 = ever)</a:t>
            </a:r>
            <a:r>
              <a:rPr lang="en-GB" sz="3600" dirty="0"/>
              <a:t>:</a:t>
            </a:r>
          </a:p>
        </p:txBody>
      </p:sp>
      <p:pic>
        <p:nvPicPr>
          <p:cNvPr id="5" name="Picture 4" descr="A screenshot of a computer&#10;&#10;Description automatically generated">
            <a:extLst>
              <a:ext uri="{FF2B5EF4-FFF2-40B4-BE49-F238E27FC236}">
                <a16:creationId xmlns:a16="http://schemas.microsoft.com/office/drawing/2014/main" id="{9DC171BC-4F9B-B5F5-D484-AB6EF42E2055}"/>
              </a:ext>
            </a:extLst>
          </p:cNvPr>
          <p:cNvPicPr>
            <a:picLocks noChangeAspect="1"/>
          </p:cNvPicPr>
          <p:nvPr/>
        </p:nvPicPr>
        <p:blipFill>
          <a:blip r:embed="rId3">
            <a:extLst>
              <a:ext uri="{28A0092B-C50C-407E-A947-70E740481C1C}">
                <a14:useLocalDpi xmlns:a14="http://schemas.microsoft.com/office/drawing/2010/main" val="0"/>
              </a:ext>
            </a:extLst>
          </a:blip>
          <a:srcRect l="32763" r="31647" b="63606"/>
          <a:stretch/>
        </p:blipFill>
        <p:spPr>
          <a:xfrm>
            <a:off x="246214" y="2311449"/>
            <a:ext cx="5600793" cy="3073032"/>
          </a:xfrm>
          <a:prstGeom prst="rect">
            <a:avLst/>
          </a:prstGeom>
        </p:spPr>
      </p:pic>
      <p:sp>
        <p:nvSpPr>
          <p:cNvPr id="10" name="TextBox 9">
            <a:extLst>
              <a:ext uri="{FF2B5EF4-FFF2-40B4-BE49-F238E27FC236}">
                <a16:creationId xmlns:a16="http://schemas.microsoft.com/office/drawing/2014/main" id="{8212DF33-1AED-C7B0-00CC-6F4461E97DEE}"/>
              </a:ext>
            </a:extLst>
          </p:cNvPr>
          <p:cNvSpPr txBox="1"/>
          <p:nvPr/>
        </p:nvSpPr>
        <p:spPr>
          <a:xfrm>
            <a:off x="1421643" y="1942117"/>
            <a:ext cx="3685945" cy="369332"/>
          </a:xfrm>
          <a:prstGeom prst="rect">
            <a:avLst/>
          </a:prstGeom>
          <a:noFill/>
        </p:spPr>
        <p:txBody>
          <a:bodyPr wrap="none" rtlCol="0">
            <a:spAutoFit/>
          </a:bodyPr>
          <a:lstStyle/>
          <a:p>
            <a:r>
              <a:rPr lang="en-GB" dirty="0"/>
              <a:t>No parental transitions: n=72 (40%)</a:t>
            </a:r>
          </a:p>
        </p:txBody>
      </p:sp>
      <p:sp>
        <p:nvSpPr>
          <p:cNvPr id="11" name="TextBox 10">
            <a:extLst>
              <a:ext uri="{FF2B5EF4-FFF2-40B4-BE49-F238E27FC236}">
                <a16:creationId xmlns:a16="http://schemas.microsoft.com/office/drawing/2014/main" id="{D372AF39-D6EB-A9B8-E6ED-4A6D31D6ECFB}"/>
              </a:ext>
            </a:extLst>
          </p:cNvPr>
          <p:cNvSpPr txBox="1"/>
          <p:nvPr/>
        </p:nvSpPr>
        <p:spPr>
          <a:xfrm>
            <a:off x="7126030" y="1948711"/>
            <a:ext cx="3468194" cy="369332"/>
          </a:xfrm>
          <a:prstGeom prst="rect">
            <a:avLst/>
          </a:prstGeom>
          <a:noFill/>
        </p:spPr>
        <p:txBody>
          <a:bodyPr wrap="none" rtlCol="0">
            <a:spAutoFit/>
          </a:bodyPr>
          <a:lstStyle/>
          <a:p>
            <a:r>
              <a:rPr lang="en-GB" dirty="0"/>
              <a:t>Parental transitions: n=108 (60%)</a:t>
            </a:r>
          </a:p>
        </p:txBody>
      </p:sp>
      <p:pic>
        <p:nvPicPr>
          <p:cNvPr id="6" name="Picture 5" descr="A screenshot of a computer&#10;&#10;Description automatically generated">
            <a:extLst>
              <a:ext uri="{FF2B5EF4-FFF2-40B4-BE49-F238E27FC236}">
                <a16:creationId xmlns:a16="http://schemas.microsoft.com/office/drawing/2014/main" id="{7E36305B-7133-8C5E-131F-DAB712442AF6}"/>
              </a:ext>
            </a:extLst>
          </p:cNvPr>
          <p:cNvPicPr>
            <a:picLocks noChangeAspect="1"/>
          </p:cNvPicPr>
          <p:nvPr/>
        </p:nvPicPr>
        <p:blipFill>
          <a:blip r:embed="rId4">
            <a:extLst>
              <a:ext uri="{28A0092B-C50C-407E-A947-70E740481C1C}">
                <a14:useLocalDpi xmlns:a14="http://schemas.microsoft.com/office/drawing/2010/main" val="0"/>
              </a:ext>
            </a:extLst>
          </a:blip>
          <a:srcRect l="29369" r="28303" b="68155"/>
          <a:stretch/>
        </p:blipFill>
        <p:spPr>
          <a:xfrm>
            <a:off x="6344995" y="2311449"/>
            <a:ext cx="5409122" cy="2930692"/>
          </a:xfrm>
          <a:prstGeom prst="rect">
            <a:avLst/>
          </a:prstGeom>
        </p:spPr>
      </p:pic>
    </p:spTree>
    <p:extLst>
      <p:ext uri="{BB962C8B-B14F-4D97-AF65-F5344CB8AC3E}">
        <p14:creationId xmlns:p14="http://schemas.microsoft.com/office/powerpoint/2010/main" val="2355792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13644-5B33-AC37-3D9C-5D40901327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B4A997-7EB7-B9C3-811B-05780C174C52}"/>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Include covariates</a:t>
            </a:r>
          </a:p>
        </p:txBody>
      </p:sp>
      <p:sp>
        <p:nvSpPr>
          <p:cNvPr id="3" name="TextBox 2">
            <a:extLst>
              <a:ext uri="{FF2B5EF4-FFF2-40B4-BE49-F238E27FC236}">
                <a16:creationId xmlns:a16="http://schemas.microsoft.com/office/drawing/2014/main" id="{1A33F243-1EC4-6EB3-3260-CCF51C44D431}"/>
              </a:ext>
            </a:extLst>
          </p:cNvPr>
          <p:cNvSpPr txBox="1"/>
          <p:nvPr/>
        </p:nvSpPr>
        <p:spPr>
          <a:xfrm>
            <a:off x="246215" y="1027907"/>
            <a:ext cx="11699569" cy="646331"/>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b="1" dirty="0"/>
              <a:t>pt &lt;- Parental Transitions (0 = never; 1 = ever)</a:t>
            </a:r>
            <a:r>
              <a:rPr lang="en-GB" sz="3600" dirty="0"/>
              <a:t>:</a:t>
            </a:r>
          </a:p>
        </p:txBody>
      </p:sp>
      <p:pic>
        <p:nvPicPr>
          <p:cNvPr id="7" name="Picture 6" descr="A graph with a line and a line&#10;&#10;Description automatically generated">
            <a:extLst>
              <a:ext uri="{FF2B5EF4-FFF2-40B4-BE49-F238E27FC236}">
                <a16:creationId xmlns:a16="http://schemas.microsoft.com/office/drawing/2014/main" id="{9049AFCC-8B05-1B11-8506-35F299CF1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742" y="1976598"/>
            <a:ext cx="5330699" cy="4802186"/>
          </a:xfrm>
          <a:prstGeom prst="rect">
            <a:avLst/>
          </a:prstGeom>
        </p:spPr>
      </p:pic>
      <p:pic>
        <p:nvPicPr>
          <p:cNvPr id="8" name="Picture 7" descr="A graph showing different colored lines&#10;&#10;Description automatically generated">
            <a:extLst>
              <a:ext uri="{FF2B5EF4-FFF2-40B4-BE49-F238E27FC236}">
                <a16:creationId xmlns:a16="http://schemas.microsoft.com/office/drawing/2014/main" id="{079758B0-B935-EFB0-6B79-F0155D07C46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5441" y="1976598"/>
            <a:ext cx="6724736" cy="4848065"/>
          </a:xfrm>
          <a:prstGeom prst="rect">
            <a:avLst/>
          </a:prstGeom>
        </p:spPr>
      </p:pic>
    </p:spTree>
    <p:extLst>
      <p:ext uri="{BB962C8B-B14F-4D97-AF65-F5344CB8AC3E}">
        <p14:creationId xmlns:p14="http://schemas.microsoft.com/office/powerpoint/2010/main" val="2598590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103F5-DF34-A48C-E7A5-C7975185FF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EDDB45-D07C-F0DB-484E-C7F5CFCA764A}"/>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Modelling</a:t>
            </a:r>
          </a:p>
        </p:txBody>
      </p:sp>
      <p:sp>
        <p:nvSpPr>
          <p:cNvPr id="3" name="TextBox 2">
            <a:extLst>
              <a:ext uri="{FF2B5EF4-FFF2-40B4-BE49-F238E27FC236}">
                <a16:creationId xmlns:a16="http://schemas.microsoft.com/office/drawing/2014/main" id="{34D2B8FF-ADCD-D352-E133-A06988C89ADF}"/>
              </a:ext>
            </a:extLst>
          </p:cNvPr>
          <p:cNvSpPr txBox="1"/>
          <p:nvPr/>
        </p:nvSpPr>
        <p:spPr>
          <a:xfrm>
            <a:off x="7367451" y="1027907"/>
            <a:ext cx="4578333" cy="3724096"/>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600" b="1" dirty="0"/>
              <a:t>Issues:</a:t>
            </a:r>
          </a:p>
          <a:p>
            <a:pPr>
              <a:spcBef>
                <a:spcPts val="1200"/>
              </a:spcBef>
            </a:pPr>
            <a:r>
              <a:rPr lang="en-GB" sz="3600" b="1" dirty="0"/>
              <a:t>1. </a:t>
            </a:r>
            <a:r>
              <a:rPr lang="en-GB" sz="3600" dirty="0"/>
              <a:t>Models should describe shape of functions over time</a:t>
            </a:r>
          </a:p>
          <a:p>
            <a:pPr>
              <a:spcBef>
                <a:spcPts val="1200"/>
              </a:spcBef>
            </a:pPr>
            <a:r>
              <a:rPr lang="en-GB" sz="3600" b="1" dirty="0"/>
              <a:t>2.</a:t>
            </a:r>
            <a:r>
              <a:rPr lang="en-GB" sz="3600" dirty="0"/>
              <a:t> Bounded nature of probability values </a:t>
            </a:r>
          </a:p>
        </p:txBody>
      </p:sp>
      <p:sp>
        <p:nvSpPr>
          <p:cNvPr id="5" name="AutoShape 2">
            <a:extLst>
              <a:ext uri="{FF2B5EF4-FFF2-40B4-BE49-F238E27FC236}">
                <a16:creationId xmlns:a16="http://schemas.microsoft.com/office/drawing/2014/main" id="{77DFF3DA-D2AC-BF86-ECB4-FEF678104C6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a:extLst>
              <a:ext uri="{FF2B5EF4-FFF2-40B4-BE49-F238E27FC236}">
                <a16:creationId xmlns:a16="http://schemas.microsoft.com/office/drawing/2014/main" id="{84670B46-1563-159C-CB2D-52406EE8C988}"/>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3873C49F-0404-3B55-DB19-CA097E1FC70C}"/>
              </a:ext>
            </a:extLst>
          </p:cNvPr>
          <p:cNvPicPr>
            <a:picLocks noChangeAspect="1"/>
          </p:cNvPicPr>
          <p:nvPr/>
        </p:nvPicPr>
        <p:blipFill>
          <a:blip r:embed="rId3"/>
          <a:stretch>
            <a:fillRect/>
          </a:stretch>
        </p:blipFill>
        <p:spPr>
          <a:xfrm>
            <a:off x="676275" y="1223962"/>
            <a:ext cx="5572125" cy="5019675"/>
          </a:xfrm>
          <a:prstGeom prst="rect">
            <a:avLst/>
          </a:prstGeom>
        </p:spPr>
      </p:pic>
    </p:spTree>
    <p:extLst>
      <p:ext uri="{BB962C8B-B14F-4D97-AF65-F5344CB8AC3E}">
        <p14:creationId xmlns:p14="http://schemas.microsoft.com/office/powerpoint/2010/main" val="3890927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AABBB-45DB-16E8-C848-A0FED2043E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8AF9FC-46AE-5B20-09EC-B31D860878D5}"/>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Transforming the Hazard Function</a:t>
            </a:r>
          </a:p>
        </p:txBody>
      </p:sp>
      <p:sp>
        <p:nvSpPr>
          <p:cNvPr id="5" name="AutoShape 2">
            <a:extLst>
              <a:ext uri="{FF2B5EF4-FFF2-40B4-BE49-F238E27FC236}">
                <a16:creationId xmlns:a16="http://schemas.microsoft.com/office/drawing/2014/main" id="{4E74232E-F4B2-7DAB-DC13-E61AA88E020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a:extLst>
              <a:ext uri="{FF2B5EF4-FFF2-40B4-BE49-F238E27FC236}">
                <a16:creationId xmlns:a16="http://schemas.microsoft.com/office/drawing/2014/main" id="{1EE2486A-A6D5-29FF-2256-AA032A2B1488}"/>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extLst>
              <a:ext uri="{FF2B5EF4-FFF2-40B4-BE49-F238E27FC236}">
                <a16:creationId xmlns:a16="http://schemas.microsoft.com/office/drawing/2014/main" id="{22695B99-3B33-B839-FD0D-725C89C09172}"/>
              </a:ext>
            </a:extLst>
          </p:cNvPr>
          <p:cNvPicPr>
            <a:picLocks noChangeAspect="1"/>
          </p:cNvPicPr>
          <p:nvPr/>
        </p:nvPicPr>
        <p:blipFill>
          <a:blip r:embed="rId3"/>
          <a:stretch>
            <a:fillRect/>
          </a:stretch>
        </p:blipFill>
        <p:spPr>
          <a:xfrm>
            <a:off x="193413" y="1027907"/>
            <a:ext cx="2964357" cy="2510186"/>
          </a:xfrm>
          <a:prstGeom prst="rect">
            <a:avLst/>
          </a:prstGeom>
        </p:spPr>
      </p:pic>
      <p:pic>
        <p:nvPicPr>
          <p:cNvPr id="8" name="Picture 7" descr="A graph with a line and a line graph&#10;&#10;Description automatically generated">
            <a:extLst>
              <a:ext uri="{FF2B5EF4-FFF2-40B4-BE49-F238E27FC236}">
                <a16:creationId xmlns:a16="http://schemas.microsoft.com/office/drawing/2014/main" id="{31ADF0E7-C57D-6C97-24AA-032703E547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68506" y="2173906"/>
            <a:ext cx="2964357" cy="2510188"/>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5EFEE13-4533-21FE-A390-D4997A0CC1D8}"/>
                  </a:ext>
                </a:extLst>
              </p:cNvPr>
              <p:cNvSpPr txBox="1"/>
              <p:nvPr/>
            </p:nvSpPr>
            <p:spPr>
              <a:xfrm>
                <a:off x="60701" y="3731623"/>
                <a:ext cx="2414379" cy="1359539"/>
              </a:xfrm>
              <a:prstGeom prst="rect">
                <a:avLst/>
              </a:prstGeom>
              <a:noFill/>
            </p:spPr>
            <p:txBody>
              <a:bodyPr wrap="none" rtlCol="0">
                <a:spAutoFit/>
              </a:bodyPr>
              <a:lstStyle/>
              <a:p>
                <a:r>
                  <a:rPr lang="en-GB" sz="2000" dirty="0">
                    <a:latin typeface="Cambria Math" panose="02040503050406030204" pitchFamily="18" charset="0"/>
                  </a:rPr>
                  <a:t>For </a:t>
                </a:r>
                <a:r>
                  <a:rPr lang="en-GB" sz="2000" i="1" dirty="0">
                    <a:latin typeface="Cambria Math" panose="02040503050406030204" pitchFamily="18" charset="0"/>
                  </a:rPr>
                  <a:t>j</a:t>
                </a:r>
                <a:r>
                  <a:rPr lang="en-GB" sz="2000" dirty="0">
                    <a:latin typeface="Cambria Math" panose="02040503050406030204" pitchFamily="18" charset="0"/>
                  </a:rPr>
                  <a:t> intervals:</a:t>
                </a:r>
              </a:p>
              <a:p>
                <a:endParaRPr lang="en-GB" sz="2000" dirty="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sSub>
                        <m:sSubPr>
                          <m:ctrlPr>
                            <a:rPr lang="en-GB" sz="2000" i="1" smtClean="0">
                              <a:latin typeface="Cambria Math" panose="02040503050406030204" pitchFamily="18" charset="0"/>
                            </a:rPr>
                          </m:ctrlPr>
                        </m:sSubPr>
                        <m:e>
                          <m:r>
                            <a:rPr lang="en-GB" sz="2000" b="0" i="1" smtClean="0">
                              <a:latin typeface="Cambria Math" panose="02040503050406030204" pitchFamily="18" charset="0"/>
                            </a:rPr>
                            <m:t>h</m:t>
                          </m:r>
                          <m:r>
                            <a:rPr lang="en-GB" sz="2000" b="0" i="1" smtClean="0">
                              <a:latin typeface="Cambria Math" panose="02040503050406030204" pitchFamily="18" charset="0"/>
                            </a:rPr>
                            <m:t>(</m:t>
                          </m:r>
                          <m:r>
                            <a:rPr lang="en-GB" sz="2000" b="0" i="1" smtClean="0">
                              <a:latin typeface="Cambria Math" panose="02040503050406030204" pitchFamily="18" charset="0"/>
                            </a:rPr>
                            <m:t>𝑡</m:t>
                          </m:r>
                        </m:e>
                        <m:sub>
                          <m:r>
                            <a:rPr lang="en-GB" sz="2000" b="0" i="1" smtClean="0">
                              <a:latin typeface="Cambria Math" panose="02040503050406030204" pitchFamily="18" charset="0"/>
                            </a:rPr>
                            <m:t>𝑗</m:t>
                          </m:r>
                        </m:sub>
                      </m:sSub>
                      <m:r>
                        <a:rPr lang="en-GB" sz="2000" b="0" i="1" smtClean="0">
                          <a:latin typeface="Cambria Math" panose="02040503050406030204" pitchFamily="18" charset="0"/>
                        </a:rPr>
                        <m:t>)=</m:t>
                      </m:r>
                      <m:f>
                        <m:fPr>
                          <m:ctrlPr>
                            <a:rPr lang="en-GB" sz="2000" i="1" smtClean="0">
                              <a:latin typeface="Cambria Math" panose="02040503050406030204" pitchFamily="18" charset="0"/>
                            </a:rPr>
                          </m:ctrlPr>
                        </m:fPr>
                        <m:num>
                          <m:sSub>
                            <m:sSubPr>
                              <m:ctrlPr>
                                <a:rPr lang="en-GB" sz="2000" i="1" smtClean="0">
                                  <a:latin typeface="Cambria Math" panose="02040503050406030204" pitchFamily="18" charset="0"/>
                                </a:rPr>
                              </m:ctrlPr>
                            </m:sSubPr>
                            <m:e>
                              <m:r>
                                <a:rPr lang="en-GB" sz="2000" i="1">
                                  <a:latin typeface="Cambria Math" panose="02040503050406030204" pitchFamily="18" charset="0"/>
                                </a:rPr>
                                <m:t>𝑛</m:t>
                              </m:r>
                              <m:r>
                                <a:rPr lang="en-GB" sz="2000" i="1">
                                  <a:latin typeface="Cambria Math" panose="02040503050406030204" pitchFamily="18" charset="0"/>
                                </a:rPr>
                                <m:t> </m:t>
                              </m:r>
                              <m:r>
                                <a:rPr lang="en-GB" sz="2000" i="1">
                                  <a:latin typeface="Cambria Math" panose="02040503050406030204" pitchFamily="18" charset="0"/>
                                </a:rPr>
                                <m:t>𝑒𝑣𝑒𝑛𝑡</m:t>
                              </m:r>
                            </m:e>
                            <m:sub>
                              <m:r>
                                <a:rPr lang="en-GB" sz="2000" b="0" i="1" smtClean="0">
                                  <a:latin typeface="Cambria Math" panose="02040503050406030204" pitchFamily="18" charset="0"/>
                                </a:rPr>
                                <m:t>𝑗</m:t>
                              </m:r>
                            </m:sub>
                          </m:sSub>
                        </m:num>
                        <m:den>
                          <m:sSub>
                            <m:sSubPr>
                              <m:ctrlPr>
                                <a:rPr lang="en-GB" sz="2000" i="1">
                                  <a:latin typeface="Cambria Math" panose="02040503050406030204" pitchFamily="18" charset="0"/>
                                </a:rPr>
                              </m:ctrlPr>
                            </m:sSubPr>
                            <m:e>
                              <m:r>
                                <a:rPr lang="en-GB" sz="2000" i="1">
                                  <a:latin typeface="Cambria Math" panose="02040503050406030204" pitchFamily="18" charset="0"/>
                                </a:rPr>
                                <m:t>𝑛</m:t>
                              </m:r>
                              <m:r>
                                <a:rPr lang="en-GB" sz="2000" i="1">
                                  <a:latin typeface="Cambria Math" panose="02040503050406030204" pitchFamily="18" charset="0"/>
                                </a:rPr>
                                <m:t> </m:t>
                              </m:r>
                              <m:r>
                                <a:rPr lang="en-GB" sz="2000" b="0" i="1" smtClean="0">
                                  <a:latin typeface="Cambria Math" panose="02040503050406030204" pitchFamily="18" charset="0"/>
                                </a:rPr>
                                <m:t>𝑎𝑡</m:t>
                              </m:r>
                              <m:r>
                                <a:rPr lang="en-GB" sz="2000" b="0" i="1" smtClean="0">
                                  <a:latin typeface="Cambria Math" panose="02040503050406030204" pitchFamily="18" charset="0"/>
                                </a:rPr>
                                <m:t> </m:t>
                              </m:r>
                              <m:r>
                                <a:rPr lang="en-GB" sz="2000" b="0" i="1" smtClean="0">
                                  <a:latin typeface="Cambria Math" panose="02040503050406030204" pitchFamily="18" charset="0"/>
                                </a:rPr>
                                <m:t>𝑟𝑖𝑠𝑘</m:t>
                              </m:r>
                            </m:e>
                            <m:sub>
                              <m:r>
                                <a:rPr lang="en-GB" sz="2000" i="1">
                                  <a:latin typeface="Cambria Math" panose="02040503050406030204" pitchFamily="18" charset="0"/>
                                </a:rPr>
                                <m:t>𝑗</m:t>
                              </m:r>
                            </m:sub>
                          </m:sSub>
                        </m:den>
                      </m:f>
                    </m:oMath>
                  </m:oMathPara>
                </a14:m>
                <a:endParaRPr lang="en-GB" sz="2000" dirty="0"/>
              </a:p>
            </p:txBody>
          </p:sp>
        </mc:Choice>
        <mc:Fallback xmlns="">
          <p:sp>
            <p:nvSpPr>
              <p:cNvPr id="11" name="TextBox 10">
                <a:extLst>
                  <a:ext uri="{FF2B5EF4-FFF2-40B4-BE49-F238E27FC236}">
                    <a16:creationId xmlns:a16="http://schemas.microsoft.com/office/drawing/2014/main" id="{A5EFEE13-4533-21FE-A390-D4997A0CC1D8}"/>
                  </a:ext>
                </a:extLst>
              </p:cNvPr>
              <p:cNvSpPr txBox="1">
                <a:spLocks noRot="1" noChangeAspect="1" noMove="1" noResize="1" noEditPoints="1" noAdjustHandles="1" noChangeArrowheads="1" noChangeShapeType="1" noTextEdit="1"/>
              </p:cNvSpPr>
              <p:nvPr/>
            </p:nvSpPr>
            <p:spPr>
              <a:xfrm>
                <a:off x="60701" y="3731623"/>
                <a:ext cx="2414379" cy="1359539"/>
              </a:xfrm>
              <a:prstGeom prst="rect">
                <a:avLst/>
              </a:prstGeom>
              <a:blipFill>
                <a:blip r:embed="rId5"/>
                <a:stretch>
                  <a:fillRect l="-2778" t="-224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D53B1726-841E-B741-3553-D995E4099024}"/>
                  </a:ext>
                </a:extLst>
              </p:cNvPr>
              <p:cNvSpPr txBox="1"/>
              <p:nvPr/>
            </p:nvSpPr>
            <p:spPr>
              <a:xfrm>
                <a:off x="3080949" y="4871444"/>
                <a:ext cx="2554802" cy="77425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2000" i="1" smtClean="0">
                              <a:latin typeface="Cambria Math" panose="02040503050406030204" pitchFamily="18" charset="0"/>
                            </a:rPr>
                          </m:ctrlPr>
                        </m:sSubPr>
                        <m:e>
                          <m:r>
                            <a:rPr lang="en-GB" sz="2000" b="0" i="1" smtClean="0">
                              <a:latin typeface="Cambria Math" panose="02040503050406030204" pitchFamily="18" charset="0"/>
                            </a:rPr>
                            <m:t>𝑜𝑑𝑑𝑠</m:t>
                          </m:r>
                          <m:r>
                            <a:rPr lang="en-GB" sz="2000" b="0" i="1" smtClean="0">
                              <a:latin typeface="Cambria Math" panose="02040503050406030204" pitchFamily="18" charset="0"/>
                            </a:rPr>
                            <m:t>(</m:t>
                          </m:r>
                          <m:r>
                            <a:rPr lang="en-GB" sz="2000" b="0" i="1" smtClean="0">
                              <a:latin typeface="Cambria Math" panose="02040503050406030204" pitchFamily="18" charset="0"/>
                            </a:rPr>
                            <m:t>𝑡</m:t>
                          </m:r>
                        </m:e>
                        <m:sub>
                          <m:r>
                            <a:rPr lang="en-GB" sz="2000" b="0" i="1" smtClean="0">
                              <a:latin typeface="Cambria Math" panose="02040503050406030204" pitchFamily="18" charset="0"/>
                            </a:rPr>
                            <m:t>𝑗</m:t>
                          </m:r>
                        </m:sub>
                      </m:sSub>
                      <m:r>
                        <a:rPr lang="en-GB" sz="2000" b="0" i="1" smtClean="0">
                          <a:latin typeface="Cambria Math" panose="02040503050406030204" pitchFamily="18" charset="0"/>
                        </a:rPr>
                        <m:t>)=</m:t>
                      </m:r>
                      <m:f>
                        <m:fPr>
                          <m:ctrlPr>
                            <a:rPr lang="en-GB" sz="2000" i="1" smtClean="0">
                              <a:latin typeface="Cambria Math" panose="02040503050406030204" pitchFamily="18" charset="0"/>
                            </a:rPr>
                          </m:ctrlPr>
                        </m:fPr>
                        <m:num>
                          <m:sSub>
                            <m:sSubPr>
                              <m:ctrlPr>
                                <a:rPr lang="en-GB" sz="2000" i="1" smtClean="0">
                                  <a:latin typeface="Cambria Math" panose="02040503050406030204" pitchFamily="18" charset="0"/>
                                </a:rPr>
                              </m:ctrlPr>
                            </m:sSubPr>
                            <m:e>
                              <m:r>
                                <a:rPr lang="en-GB" sz="2000" b="0" i="1" smtClean="0">
                                  <a:latin typeface="Cambria Math" panose="02040503050406030204" pitchFamily="18" charset="0"/>
                                </a:rPr>
                                <m:t>h</m:t>
                              </m:r>
                              <m:r>
                                <a:rPr lang="en-GB" sz="2000" b="0" i="1" smtClean="0">
                                  <a:latin typeface="Cambria Math" panose="02040503050406030204" pitchFamily="18" charset="0"/>
                                </a:rPr>
                                <m:t>(</m:t>
                              </m:r>
                              <m:r>
                                <a:rPr lang="en-GB" sz="2000" b="0" i="1" smtClean="0">
                                  <a:latin typeface="Cambria Math" panose="02040503050406030204" pitchFamily="18" charset="0"/>
                                </a:rPr>
                                <m:t>𝑡</m:t>
                              </m:r>
                            </m:e>
                            <m:sub>
                              <m:r>
                                <a:rPr lang="en-GB" sz="2000" b="0" i="1" smtClean="0">
                                  <a:latin typeface="Cambria Math" panose="02040503050406030204" pitchFamily="18" charset="0"/>
                                </a:rPr>
                                <m:t>𝑗</m:t>
                              </m:r>
                            </m:sub>
                          </m:sSub>
                          <m:r>
                            <a:rPr lang="en-GB" sz="2000" b="0" i="1" smtClean="0">
                              <a:latin typeface="Cambria Math" panose="02040503050406030204" pitchFamily="18" charset="0"/>
                            </a:rPr>
                            <m:t>)</m:t>
                          </m:r>
                        </m:num>
                        <m:den>
                          <m:r>
                            <a:rPr lang="en-GB" sz="2000" i="1" smtClean="0">
                              <a:latin typeface="Cambria Math" panose="02040503050406030204" pitchFamily="18" charset="0"/>
                            </a:rPr>
                            <m:t>1</m:t>
                          </m:r>
                          <m:r>
                            <a:rPr lang="en-GB" sz="2000" b="0" i="1" smtClean="0">
                              <a:latin typeface="Cambria Math" panose="02040503050406030204" pitchFamily="18" charset="0"/>
                            </a:rPr>
                            <m:t>−</m:t>
                          </m:r>
                          <m:sSub>
                            <m:sSubPr>
                              <m:ctrlPr>
                                <a:rPr lang="en-GB" sz="2000" i="1">
                                  <a:latin typeface="Cambria Math" panose="02040503050406030204" pitchFamily="18" charset="0"/>
                                </a:rPr>
                              </m:ctrlPr>
                            </m:sSubPr>
                            <m:e>
                              <m:r>
                                <a:rPr lang="en-GB" sz="2000" i="1">
                                  <a:latin typeface="Cambria Math" panose="02040503050406030204" pitchFamily="18" charset="0"/>
                                </a:rPr>
                                <m:t>h</m:t>
                              </m:r>
                              <m:r>
                                <a:rPr lang="en-GB" sz="2000" i="1">
                                  <a:latin typeface="Cambria Math" panose="02040503050406030204" pitchFamily="18" charset="0"/>
                                </a:rPr>
                                <m:t>(</m:t>
                              </m:r>
                              <m:r>
                                <a:rPr lang="en-GB" sz="2000" i="1">
                                  <a:latin typeface="Cambria Math" panose="02040503050406030204" pitchFamily="18" charset="0"/>
                                </a:rPr>
                                <m:t>𝑡</m:t>
                              </m:r>
                            </m:e>
                            <m:sub>
                              <m:r>
                                <a:rPr lang="en-GB" sz="2000" i="1">
                                  <a:latin typeface="Cambria Math" panose="02040503050406030204" pitchFamily="18" charset="0"/>
                                </a:rPr>
                                <m:t>𝑗</m:t>
                              </m:r>
                            </m:sub>
                          </m:sSub>
                          <m:r>
                            <a:rPr lang="en-GB" sz="2000" i="1">
                              <a:latin typeface="Cambria Math" panose="02040503050406030204" pitchFamily="18" charset="0"/>
                            </a:rPr>
                            <m:t>)</m:t>
                          </m:r>
                        </m:den>
                      </m:f>
                    </m:oMath>
                  </m:oMathPara>
                </a14:m>
                <a:endParaRPr lang="en-GB" sz="2000" dirty="0"/>
              </a:p>
            </p:txBody>
          </p:sp>
        </mc:Choice>
        <mc:Fallback xmlns="">
          <p:sp>
            <p:nvSpPr>
              <p:cNvPr id="12" name="TextBox 11">
                <a:extLst>
                  <a:ext uri="{FF2B5EF4-FFF2-40B4-BE49-F238E27FC236}">
                    <a16:creationId xmlns:a16="http://schemas.microsoft.com/office/drawing/2014/main" id="{D53B1726-841E-B741-3553-D995E4099024}"/>
                  </a:ext>
                </a:extLst>
              </p:cNvPr>
              <p:cNvSpPr txBox="1">
                <a:spLocks noRot="1" noChangeAspect="1" noMove="1" noResize="1" noEditPoints="1" noAdjustHandles="1" noChangeArrowheads="1" noChangeShapeType="1" noTextEdit="1"/>
              </p:cNvSpPr>
              <p:nvPr/>
            </p:nvSpPr>
            <p:spPr>
              <a:xfrm>
                <a:off x="3080949" y="4871444"/>
                <a:ext cx="2554802" cy="77425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4BAA69FE-593A-5FC4-8C80-CB074F84F3D3}"/>
                  </a:ext>
                </a:extLst>
              </p:cNvPr>
              <p:cNvSpPr txBox="1"/>
              <p:nvPr/>
            </p:nvSpPr>
            <p:spPr>
              <a:xfrm>
                <a:off x="5731260" y="5977785"/>
                <a:ext cx="3610411" cy="78726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2000" i="1" smtClean="0">
                              <a:latin typeface="Cambria Math" panose="02040503050406030204" pitchFamily="18" charset="0"/>
                            </a:rPr>
                          </m:ctrlPr>
                        </m:sSubPr>
                        <m:e>
                          <m:r>
                            <a:rPr lang="en-GB" sz="2000" b="0" i="1" smtClean="0">
                              <a:latin typeface="Cambria Math" panose="02040503050406030204" pitchFamily="18" charset="0"/>
                            </a:rPr>
                            <m:t>𝑙𝑜𝑔𝑖𝑡</m:t>
                          </m:r>
                          <m:r>
                            <a:rPr lang="en-GB" sz="2000" b="0" i="1" smtClean="0">
                              <a:latin typeface="Cambria Math" panose="02040503050406030204" pitchFamily="18" charset="0"/>
                            </a:rPr>
                            <m:t>[</m:t>
                          </m:r>
                          <m:r>
                            <a:rPr lang="en-GB" sz="2000" b="0" i="1" smtClean="0">
                              <a:latin typeface="Cambria Math" panose="02040503050406030204" pitchFamily="18" charset="0"/>
                            </a:rPr>
                            <m:t>h</m:t>
                          </m:r>
                          <m:r>
                            <a:rPr lang="en-GB" sz="2000" b="0" i="1" smtClean="0">
                              <a:latin typeface="Cambria Math" panose="02040503050406030204" pitchFamily="18" charset="0"/>
                            </a:rPr>
                            <m:t>(</m:t>
                          </m:r>
                          <m:r>
                            <a:rPr lang="en-GB" sz="2000" b="0" i="1" smtClean="0">
                              <a:latin typeface="Cambria Math" panose="02040503050406030204" pitchFamily="18" charset="0"/>
                            </a:rPr>
                            <m:t>𝑡</m:t>
                          </m:r>
                        </m:e>
                        <m:sub>
                          <m:r>
                            <a:rPr lang="en-GB" sz="2000" b="0" i="1" smtClean="0">
                              <a:latin typeface="Cambria Math" panose="02040503050406030204" pitchFamily="18" charset="0"/>
                            </a:rPr>
                            <m:t>𝑗</m:t>
                          </m:r>
                        </m:sub>
                      </m:sSub>
                      <m:r>
                        <a:rPr lang="en-GB" sz="2000" b="0" i="1" smtClean="0">
                          <a:latin typeface="Cambria Math" panose="02040503050406030204" pitchFamily="18" charset="0"/>
                        </a:rPr>
                        <m:t>)]=</m:t>
                      </m:r>
                      <m:sSub>
                        <m:sSubPr>
                          <m:ctrlPr>
                            <a:rPr lang="en-GB" sz="2000" b="0" i="1" smtClean="0">
                              <a:latin typeface="Cambria Math" panose="02040503050406030204" pitchFamily="18" charset="0"/>
                            </a:rPr>
                          </m:ctrlPr>
                        </m:sSubPr>
                        <m:e>
                          <m:r>
                            <a:rPr lang="en-GB" sz="2000" b="0" i="1" smtClean="0">
                              <a:latin typeface="Cambria Math" panose="02040503050406030204" pitchFamily="18" charset="0"/>
                            </a:rPr>
                            <m:t>𝑙𝑜𝑔</m:t>
                          </m:r>
                        </m:e>
                        <m:sub>
                          <m:r>
                            <a:rPr lang="en-GB" sz="2000" b="0" i="1" smtClean="0">
                              <a:latin typeface="Cambria Math" panose="02040503050406030204" pitchFamily="18" charset="0"/>
                            </a:rPr>
                            <m:t>𝑒</m:t>
                          </m:r>
                        </m:sub>
                      </m:sSub>
                      <m:d>
                        <m:dPr>
                          <m:begChr m:val="["/>
                          <m:endChr m:val="]"/>
                          <m:ctrlPr>
                            <a:rPr lang="en-GB" sz="2000" b="0" i="1" smtClean="0">
                              <a:latin typeface="Cambria Math" panose="02040503050406030204" pitchFamily="18" charset="0"/>
                            </a:rPr>
                          </m:ctrlPr>
                        </m:dPr>
                        <m:e>
                          <m:f>
                            <m:fPr>
                              <m:ctrlPr>
                                <a:rPr lang="en-GB" sz="2000" i="1">
                                  <a:latin typeface="Cambria Math" panose="02040503050406030204" pitchFamily="18" charset="0"/>
                                </a:rPr>
                              </m:ctrlPr>
                            </m:fPr>
                            <m:num>
                              <m:sSub>
                                <m:sSubPr>
                                  <m:ctrlPr>
                                    <a:rPr lang="en-GB" sz="2000" i="1">
                                      <a:latin typeface="Cambria Math" panose="02040503050406030204" pitchFamily="18" charset="0"/>
                                    </a:rPr>
                                  </m:ctrlPr>
                                </m:sSubPr>
                                <m:e>
                                  <m:r>
                                    <a:rPr lang="en-GB" sz="2000" i="1">
                                      <a:latin typeface="Cambria Math" panose="02040503050406030204" pitchFamily="18" charset="0"/>
                                    </a:rPr>
                                    <m:t>h</m:t>
                                  </m:r>
                                  <m:r>
                                    <a:rPr lang="en-GB" sz="2000" i="1">
                                      <a:latin typeface="Cambria Math" panose="02040503050406030204" pitchFamily="18" charset="0"/>
                                    </a:rPr>
                                    <m:t>(</m:t>
                                  </m:r>
                                  <m:r>
                                    <a:rPr lang="en-GB" sz="2000" i="1">
                                      <a:latin typeface="Cambria Math" panose="02040503050406030204" pitchFamily="18" charset="0"/>
                                    </a:rPr>
                                    <m:t>𝑡</m:t>
                                  </m:r>
                                </m:e>
                                <m:sub>
                                  <m:r>
                                    <a:rPr lang="en-GB" sz="2000" i="1">
                                      <a:latin typeface="Cambria Math" panose="02040503050406030204" pitchFamily="18" charset="0"/>
                                    </a:rPr>
                                    <m:t>𝑗</m:t>
                                  </m:r>
                                </m:sub>
                              </m:sSub>
                              <m:r>
                                <a:rPr lang="en-GB" sz="2000" i="1">
                                  <a:latin typeface="Cambria Math" panose="02040503050406030204" pitchFamily="18" charset="0"/>
                                </a:rPr>
                                <m:t>)</m:t>
                              </m:r>
                            </m:num>
                            <m:den>
                              <m:r>
                                <a:rPr lang="en-GB" sz="2000" i="1">
                                  <a:latin typeface="Cambria Math" panose="02040503050406030204" pitchFamily="18" charset="0"/>
                                </a:rPr>
                                <m:t>1−</m:t>
                              </m:r>
                              <m:sSub>
                                <m:sSubPr>
                                  <m:ctrlPr>
                                    <a:rPr lang="en-GB" sz="2000" i="1">
                                      <a:latin typeface="Cambria Math" panose="02040503050406030204" pitchFamily="18" charset="0"/>
                                    </a:rPr>
                                  </m:ctrlPr>
                                </m:sSubPr>
                                <m:e>
                                  <m:r>
                                    <a:rPr lang="en-GB" sz="2000" i="1">
                                      <a:latin typeface="Cambria Math" panose="02040503050406030204" pitchFamily="18" charset="0"/>
                                    </a:rPr>
                                    <m:t>h</m:t>
                                  </m:r>
                                  <m:r>
                                    <a:rPr lang="en-GB" sz="2000" i="1">
                                      <a:latin typeface="Cambria Math" panose="02040503050406030204" pitchFamily="18" charset="0"/>
                                    </a:rPr>
                                    <m:t>(</m:t>
                                  </m:r>
                                  <m:r>
                                    <a:rPr lang="en-GB" sz="2000" i="1">
                                      <a:latin typeface="Cambria Math" panose="02040503050406030204" pitchFamily="18" charset="0"/>
                                    </a:rPr>
                                    <m:t>𝑡</m:t>
                                  </m:r>
                                </m:e>
                                <m:sub>
                                  <m:r>
                                    <a:rPr lang="en-GB" sz="2000" i="1">
                                      <a:latin typeface="Cambria Math" panose="02040503050406030204" pitchFamily="18" charset="0"/>
                                    </a:rPr>
                                    <m:t>𝑗</m:t>
                                  </m:r>
                                </m:sub>
                              </m:sSub>
                              <m:r>
                                <a:rPr lang="en-GB" sz="2000" i="1">
                                  <a:latin typeface="Cambria Math" panose="02040503050406030204" pitchFamily="18" charset="0"/>
                                </a:rPr>
                                <m:t>)</m:t>
                              </m:r>
                            </m:den>
                          </m:f>
                        </m:e>
                      </m:d>
                    </m:oMath>
                  </m:oMathPara>
                </a14:m>
                <a:endParaRPr lang="en-GB" sz="2000" dirty="0"/>
              </a:p>
            </p:txBody>
          </p:sp>
        </mc:Choice>
        <mc:Fallback xmlns="">
          <p:sp>
            <p:nvSpPr>
              <p:cNvPr id="13" name="TextBox 12">
                <a:extLst>
                  <a:ext uri="{FF2B5EF4-FFF2-40B4-BE49-F238E27FC236}">
                    <a16:creationId xmlns:a16="http://schemas.microsoft.com/office/drawing/2014/main" id="{4BAA69FE-593A-5FC4-8C80-CB074F84F3D3}"/>
                  </a:ext>
                </a:extLst>
              </p:cNvPr>
              <p:cNvSpPr txBox="1">
                <a:spLocks noRot="1" noChangeAspect="1" noMove="1" noResize="1" noEditPoints="1" noAdjustHandles="1" noChangeArrowheads="1" noChangeShapeType="1" noTextEdit="1"/>
              </p:cNvSpPr>
              <p:nvPr/>
            </p:nvSpPr>
            <p:spPr>
              <a:xfrm>
                <a:off x="5731260" y="5977785"/>
                <a:ext cx="3610411" cy="787267"/>
              </a:xfrm>
              <a:prstGeom prst="rect">
                <a:avLst/>
              </a:prstGeom>
              <a:blipFill>
                <a:blip r:embed="rId7"/>
                <a:stretch>
                  <a:fillRect/>
                </a:stretch>
              </a:blipFill>
            </p:spPr>
            <p:txBody>
              <a:bodyPr/>
              <a:lstStyle/>
              <a:p>
                <a:r>
                  <a:rPr lang="en-GB">
                    <a:noFill/>
                  </a:rPr>
                  <a:t> </a:t>
                </a:r>
              </a:p>
            </p:txBody>
          </p:sp>
        </mc:Fallback>
      </mc:AlternateContent>
      <p:pic>
        <p:nvPicPr>
          <p:cNvPr id="17" name="Picture 16" descr="A graph of a number of hazard function&#10;&#10;Description automatically generated">
            <a:extLst>
              <a:ext uri="{FF2B5EF4-FFF2-40B4-BE49-F238E27FC236}">
                <a16:creationId xmlns:a16="http://schemas.microsoft.com/office/drawing/2014/main" id="{B91B0D03-96CC-E412-F714-ACB8214ADA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59138" y="3241670"/>
            <a:ext cx="3481870" cy="2510185"/>
          </a:xfrm>
          <a:prstGeom prst="rect">
            <a:avLst/>
          </a:prstGeom>
        </p:spPr>
      </p:pic>
    </p:spTree>
    <p:extLst>
      <p:ext uri="{BB962C8B-B14F-4D97-AF65-F5344CB8AC3E}">
        <p14:creationId xmlns:p14="http://schemas.microsoft.com/office/powerpoint/2010/main" val="3074427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1F029-03E2-C112-8310-F47797223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015146-97BA-302A-1BE8-D349E9E804E8}"/>
              </a:ext>
            </a:extLst>
          </p:cNvPr>
          <p:cNvSpPr>
            <a:spLocks noGrp="1"/>
          </p:cNvSpPr>
          <p:nvPr>
            <p:ph type="title"/>
          </p:nvPr>
        </p:nvSpPr>
        <p:spPr>
          <a:xfrm>
            <a:off x="0" y="79216"/>
            <a:ext cx="12192000" cy="948691"/>
          </a:xfrm>
          <a:solidFill>
            <a:srgbClr val="C00000"/>
          </a:solidFill>
        </p:spPr>
        <p:txBody>
          <a:bodyPr/>
          <a:lstStyle/>
          <a:p>
            <a:r>
              <a:rPr lang="en-GB" dirty="0">
                <a:solidFill>
                  <a:schemeClr val="bg1"/>
                </a:solidFill>
              </a:rPr>
              <a:t>	Modelling Logits of Hazard Functions</a:t>
            </a:r>
          </a:p>
        </p:txBody>
      </p:sp>
      <p:sp>
        <p:nvSpPr>
          <p:cNvPr id="3" name="TextBox 2">
            <a:extLst>
              <a:ext uri="{FF2B5EF4-FFF2-40B4-BE49-F238E27FC236}">
                <a16:creationId xmlns:a16="http://schemas.microsoft.com/office/drawing/2014/main" id="{DAF8A2DE-FDFE-C12D-6570-00A0735EEDC3}"/>
              </a:ext>
            </a:extLst>
          </p:cNvPr>
          <p:cNvSpPr txBox="1"/>
          <p:nvPr/>
        </p:nvSpPr>
        <p:spPr>
          <a:xfrm>
            <a:off x="5277394" y="1276963"/>
            <a:ext cx="6723017" cy="4555093"/>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GB" sz="3200" dirty="0"/>
              <a:t>Initial assumptions in model building:</a:t>
            </a:r>
          </a:p>
          <a:p>
            <a:pPr marL="514350" indent="-514350">
              <a:spcBef>
                <a:spcPts val="1200"/>
              </a:spcBef>
              <a:buFont typeface="+mj-lt"/>
              <a:buAutoNum type="alphaLcParenR"/>
            </a:pPr>
            <a:r>
              <a:rPr lang="en-GB" sz="2800" dirty="0"/>
              <a:t>There is a logit hazard function for each value of the predictor</a:t>
            </a:r>
          </a:p>
          <a:p>
            <a:pPr marL="514350" indent="-514350">
              <a:spcBef>
                <a:spcPts val="1200"/>
              </a:spcBef>
              <a:buFont typeface="+mj-lt"/>
              <a:buAutoNum type="alphaLcParenR"/>
            </a:pPr>
            <a:r>
              <a:rPr lang="en-GB" sz="2800" dirty="0"/>
              <a:t>Each of the logit hazard functions has the same shape</a:t>
            </a:r>
          </a:p>
          <a:p>
            <a:pPr marL="514350" indent="-514350">
              <a:spcBef>
                <a:spcPts val="1200"/>
              </a:spcBef>
              <a:buFont typeface="+mj-lt"/>
              <a:buAutoNum type="alphaLcParenR"/>
            </a:pPr>
            <a:r>
              <a:rPr lang="en-GB" sz="2800" dirty="0"/>
              <a:t>The distance between each logit hazard value is the same in each time interval</a:t>
            </a:r>
          </a:p>
        </p:txBody>
      </p:sp>
      <p:pic>
        <p:nvPicPr>
          <p:cNvPr id="4" name="Picture 3" descr="A graph of a number of hazard function&#10;&#10;Description automatically generated">
            <a:extLst>
              <a:ext uri="{FF2B5EF4-FFF2-40B4-BE49-F238E27FC236}">
                <a16:creationId xmlns:a16="http://schemas.microsoft.com/office/drawing/2014/main" id="{D4C11DF9-7CBC-FC6C-4A41-62ECCBECC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588" y="1491247"/>
            <a:ext cx="4746171" cy="3421658"/>
          </a:xfrm>
          <a:prstGeom prst="rect">
            <a:avLst/>
          </a:prstGeom>
        </p:spPr>
      </p:pic>
      <p:cxnSp>
        <p:nvCxnSpPr>
          <p:cNvPr id="6" name="Straight Connector 5">
            <a:extLst>
              <a:ext uri="{FF2B5EF4-FFF2-40B4-BE49-F238E27FC236}">
                <a16:creationId xmlns:a16="http://schemas.microsoft.com/office/drawing/2014/main" id="{5326BD99-B111-143E-03E0-CB85B30F74CB}"/>
              </a:ext>
            </a:extLst>
          </p:cNvPr>
          <p:cNvCxnSpPr>
            <a:cxnSpLocks/>
          </p:cNvCxnSpPr>
          <p:nvPr/>
        </p:nvCxnSpPr>
        <p:spPr>
          <a:xfrm flipV="1">
            <a:off x="705394" y="2044729"/>
            <a:ext cx="3958046" cy="1534494"/>
          </a:xfrm>
          <a:prstGeom prst="line">
            <a:avLst/>
          </a:prstGeom>
          <a:ln w="38100">
            <a:solidFill>
              <a:schemeClr val="accent2">
                <a:lumMod val="60000"/>
                <a:lumOff val="40000"/>
              </a:schemeClr>
            </a:solidFill>
            <a:prstDash val="dash"/>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A8288F2-67BD-A53C-2BDC-F5AE46443DFA}"/>
              </a:ext>
            </a:extLst>
          </p:cNvPr>
          <p:cNvCxnSpPr>
            <a:cxnSpLocks/>
          </p:cNvCxnSpPr>
          <p:nvPr/>
        </p:nvCxnSpPr>
        <p:spPr>
          <a:xfrm flipV="1">
            <a:off x="705394" y="2468880"/>
            <a:ext cx="3958046" cy="1573683"/>
          </a:xfrm>
          <a:prstGeom prst="line">
            <a:avLst/>
          </a:prstGeom>
          <a:ln w="38100">
            <a:solidFill>
              <a:srgbClr val="0070C0"/>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9638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0842A4-E556-FF32-7A79-8663FDCDD3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501BFA-4678-22B7-DE43-3F4103FA9404}"/>
              </a:ext>
            </a:extLst>
          </p:cNvPr>
          <p:cNvSpPr>
            <a:spLocks noGrp="1"/>
          </p:cNvSpPr>
          <p:nvPr>
            <p:ph type="title"/>
          </p:nvPr>
        </p:nvSpPr>
        <p:spPr>
          <a:xfrm>
            <a:off x="0" y="79216"/>
            <a:ext cx="12192000" cy="948691"/>
          </a:xfrm>
          <a:solidFill>
            <a:srgbClr val="C00000"/>
          </a:solidFill>
        </p:spPr>
        <p:txBody>
          <a:bodyPr>
            <a:normAutofit fontScale="90000"/>
          </a:bodyPr>
          <a:lstStyle/>
          <a:p>
            <a:r>
              <a:rPr lang="en-GB" dirty="0">
                <a:solidFill>
                  <a:schemeClr val="bg1"/>
                </a:solidFill>
              </a:rPr>
              <a:t>	</a:t>
            </a:r>
            <a:r>
              <a:rPr lang="en-GB" sz="4000" dirty="0">
                <a:solidFill>
                  <a:schemeClr val="bg1"/>
                </a:solidFill>
              </a:rPr>
              <a:t>Modelling Logits of Hazard Functions: General Specification </a:t>
            </a:r>
            <a:endParaRPr lang="en-GB" dirty="0">
              <a:solidFill>
                <a:schemeClr val="bg1"/>
              </a:solidFill>
            </a:endParaRPr>
          </a:p>
        </p:txBody>
      </p:sp>
      <p:sp>
        <p:nvSpPr>
          <p:cNvPr id="3" name="TextBox 2">
            <a:extLst>
              <a:ext uri="{FF2B5EF4-FFF2-40B4-BE49-F238E27FC236}">
                <a16:creationId xmlns:a16="http://schemas.microsoft.com/office/drawing/2014/main" id="{5B9DF981-F755-A521-4A08-10DFCF2BDAD4}"/>
              </a:ext>
            </a:extLst>
          </p:cNvPr>
          <p:cNvSpPr txBox="1"/>
          <p:nvPr/>
        </p:nvSpPr>
        <p:spPr>
          <a:xfrm>
            <a:off x="5277395" y="1864792"/>
            <a:ext cx="6723017" cy="2400657"/>
          </a:xfrm>
          <a:prstGeom prst="rect">
            <a:avLst/>
          </a:prstGeom>
          <a:noFill/>
        </p:spPr>
        <p:txBody>
          <a:bodyPr wrap="square" rtlCol="0">
            <a:spAutoFit/>
          </a:bodyPr>
          <a:lstStyle/>
          <a:p>
            <a:pPr marL="514350" indent="-514350">
              <a:spcBef>
                <a:spcPts val="1200"/>
              </a:spcBef>
              <a:buFont typeface="+mj-lt"/>
              <a:buAutoNum type="arabicParenR"/>
            </a:pPr>
            <a:r>
              <a:rPr lang="en-GB" sz="2800" dirty="0"/>
              <a:t>Specify a </a:t>
            </a:r>
            <a:r>
              <a:rPr lang="en-GB" sz="2800" i="1" dirty="0"/>
              <a:t>baseline </a:t>
            </a:r>
            <a:r>
              <a:rPr lang="en-GB" sz="2800" dirty="0"/>
              <a:t>function for individuals with </a:t>
            </a:r>
            <a:r>
              <a:rPr lang="en-GB" sz="2800" dirty="0" err="1"/>
              <a:t>Cov</a:t>
            </a:r>
            <a:r>
              <a:rPr lang="en-GB" dirty="0" err="1"/>
              <a:t>s</a:t>
            </a:r>
            <a:r>
              <a:rPr lang="en-GB" sz="2800" dirty="0"/>
              <a:t> = 0</a:t>
            </a:r>
          </a:p>
          <a:p>
            <a:pPr marL="514350" indent="-514350">
              <a:spcBef>
                <a:spcPts val="1200"/>
              </a:spcBef>
              <a:buFont typeface="+mj-lt"/>
              <a:buAutoNum type="arabicParenR"/>
            </a:pPr>
            <a:r>
              <a:rPr lang="en-GB" sz="2800" dirty="0"/>
              <a:t>Considering the baseline group, specify intercepts for the logit hazard in each time interval</a:t>
            </a:r>
          </a:p>
        </p:txBody>
      </p:sp>
      <p:pic>
        <p:nvPicPr>
          <p:cNvPr id="4" name="Picture 3" descr="A graph of a number of hazard function&#10;&#10;Description automatically generated">
            <a:extLst>
              <a:ext uri="{FF2B5EF4-FFF2-40B4-BE49-F238E27FC236}">
                <a16:creationId xmlns:a16="http://schemas.microsoft.com/office/drawing/2014/main" id="{D24D34F7-38F1-6962-FEC9-22A66A8093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588" y="1491247"/>
            <a:ext cx="4746171" cy="3421658"/>
          </a:xfrm>
          <a:prstGeom prst="rect">
            <a:avLst/>
          </a:prstGeom>
        </p:spPr>
      </p:pic>
    </p:spTree>
    <p:extLst>
      <p:ext uri="{BB962C8B-B14F-4D97-AF65-F5344CB8AC3E}">
        <p14:creationId xmlns:p14="http://schemas.microsoft.com/office/powerpoint/2010/main" val="2499382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4436</Words>
  <Application>Microsoft Office PowerPoint</Application>
  <PresentationFormat>Widescreen</PresentationFormat>
  <Paragraphs>451</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Aptos</vt:lpstr>
      <vt:lpstr>Aptos Display</vt:lpstr>
      <vt:lpstr>Arial</vt:lpstr>
      <vt:lpstr>Calibri</vt:lpstr>
      <vt:lpstr>Cambria Math</vt:lpstr>
      <vt:lpstr>Office Theme</vt:lpstr>
      <vt:lpstr>1_Office Theme</vt:lpstr>
      <vt:lpstr>Introduction to Survival Analysis Part #3</vt:lpstr>
      <vt:lpstr> So far…</vt:lpstr>
      <vt:lpstr> Outline</vt:lpstr>
      <vt:lpstr> Include covariates</vt:lpstr>
      <vt:lpstr> Include covariates</vt:lpstr>
      <vt:lpstr> Modelling</vt:lpstr>
      <vt:lpstr> Transforming the Hazard Function</vt:lpstr>
      <vt:lpstr> Modelling Logits of Hazard Functions</vt:lpstr>
      <vt:lpstr> Modelling Logits of Hazard Functions: General Specification </vt:lpstr>
      <vt:lpstr> The Person-Period dataset</vt:lpstr>
      <vt:lpstr> Time Periods Indices and Intercepts</vt:lpstr>
      <vt:lpstr> Modelling Logits of Hazard Functions: Baseline</vt:lpstr>
      <vt:lpstr> The Person-Period dataset</vt:lpstr>
      <vt:lpstr> Modelling Logit Hazard Function with Covariates</vt:lpstr>
      <vt:lpstr> Maximum Likelihood Estimation</vt:lpstr>
      <vt:lpstr> Representing the model in different scales</vt:lpstr>
      <vt:lpstr> Representing the model in different scales</vt:lpstr>
      <vt:lpstr> Representing the model in different scales</vt:lpstr>
      <vt:lpstr>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Oliver Perra</dc:creator>
  <cp:lastModifiedBy>Gil Dekel</cp:lastModifiedBy>
  <cp:revision>40</cp:revision>
  <dcterms:created xsi:type="dcterms:W3CDTF">2024-12-11T09:03:02Z</dcterms:created>
  <dcterms:modified xsi:type="dcterms:W3CDTF">2025-02-12T09:09:12Z</dcterms:modified>
</cp:coreProperties>
</file>